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1" r:id="rId7"/>
    <p:sldId id="262" r:id="rId8"/>
    <p:sldId id="266" r:id="rId9"/>
    <p:sldId id="267" r:id="rId10"/>
    <p:sldId id="263" r:id="rId11"/>
    <p:sldId id="268" r:id="rId12"/>
    <p:sldId id="270" r:id="rId13"/>
    <p:sldId id="273" r:id="rId14"/>
    <p:sldId id="269" r:id="rId15"/>
    <p:sldId id="264" r:id="rId16"/>
    <p:sldId id="265" r:id="rId17"/>
    <p:sldId id="271" r:id="rId18"/>
    <p:sldId id="272" r:id="rId19"/>
    <p:sldId id="274" r:id="rId20"/>
    <p:sldId id="275" r:id="rId21"/>
    <p:sldId id="276" r:id="rId22"/>
    <p:sldId id="277" r:id="rId23"/>
    <p:sldId id="278" r:id="rId24"/>
    <p:sldId id="280" r:id="rId25"/>
    <p:sldId id="282" r:id="rId26"/>
    <p:sldId id="281" r:id="rId27"/>
    <p:sldId id="283" r:id="rId28"/>
    <p:sldId id="285"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DE6118-2437-4B30-8E3C-4D2BE6020583}" type="datetimeFigureOut">
              <a:rPr lang="en-US" smtClean="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1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7120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61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4555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5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2491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7049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0399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8672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1545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62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DE6118-2437-4B30-8E3C-4D2BE6020583}" type="datetimeFigureOut">
              <a:rPr lang="en-US" smtClean="0"/>
              <a:pPr/>
              <a:t>9/7/2021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E57DC2-970A-4B3E-BB1C-7A09969E49DF}"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112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E2F8-8253-4470-91F3-472B3B116AE4}"/>
              </a:ext>
            </a:extLst>
          </p:cNvPr>
          <p:cNvSpPr>
            <a:spLocks noGrp="1"/>
          </p:cNvSpPr>
          <p:nvPr>
            <p:ph type="ctrTitle"/>
          </p:nvPr>
        </p:nvSpPr>
        <p:spPr/>
        <p:txBody>
          <a:bodyPr/>
          <a:lstStyle/>
          <a:p>
            <a:r>
              <a:rPr lang="en-IN" dirty="0"/>
              <a:t>CNN | RNN | LSTM</a:t>
            </a:r>
          </a:p>
        </p:txBody>
      </p:sp>
    </p:spTree>
    <p:extLst>
      <p:ext uri="{BB962C8B-B14F-4D97-AF65-F5344CB8AC3E}">
        <p14:creationId xmlns:p14="http://schemas.microsoft.com/office/powerpoint/2010/main" val="108988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6B08-5EC3-4D87-8A9A-D6689D338D8C}"/>
              </a:ext>
            </a:extLst>
          </p:cNvPr>
          <p:cNvSpPr>
            <a:spLocks noGrp="1"/>
          </p:cNvSpPr>
          <p:nvPr>
            <p:ph type="title"/>
          </p:nvPr>
        </p:nvSpPr>
        <p:spPr>
          <a:xfrm>
            <a:off x="1295400" y="238328"/>
            <a:ext cx="9601200" cy="598251"/>
          </a:xfrm>
        </p:spPr>
        <p:txBody>
          <a:bodyPr>
            <a:normAutofit fontScale="90000"/>
          </a:bodyPr>
          <a:lstStyle/>
          <a:p>
            <a:r>
              <a:rPr lang="en-IN" dirty="0"/>
              <a:t>Why is pooling needed?</a:t>
            </a:r>
          </a:p>
        </p:txBody>
      </p:sp>
      <p:sp>
        <p:nvSpPr>
          <p:cNvPr id="3" name="Content Placeholder 2">
            <a:extLst>
              <a:ext uri="{FF2B5EF4-FFF2-40B4-BE49-F238E27FC236}">
                <a16:creationId xmlns:a16="http://schemas.microsoft.com/office/drawing/2014/main" id="{357E2DAC-6922-4923-BA2D-7699E77FBCE3}"/>
              </a:ext>
            </a:extLst>
          </p:cNvPr>
          <p:cNvSpPr>
            <a:spLocks noGrp="1"/>
          </p:cNvSpPr>
          <p:nvPr>
            <p:ph idx="1"/>
          </p:nvPr>
        </p:nvSpPr>
        <p:spPr>
          <a:xfrm>
            <a:off x="1381327" y="972766"/>
            <a:ext cx="9601200" cy="2110902"/>
          </a:xfrm>
        </p:spPr>
        <p:txBody>
          <a:bodyPr>
            <a:normAutofit fontScale="77500" lnSpcReduction="20000"/>
          </a:bodyPr>
          <a:lstStyle/>
          <a:p>
            <a:pPr algn="just"/>
            <a:r>
              <a:rPr lang="en-US" sz="2600" b="0" i="0" dirty="0">
                <a:solidFill>
                  <a:srgbClr val="6D6D6D"/>
                </a:solidFill>
                <a:effectLst/>
                <a:latin typeface="Arial" panose="020B0604020202020204" pitchFamily="34" charset="0"/>
                <a:cs typeface="Arial" panose="020B0604020202020204" pitchFamily="34" charset="0"/>
              </a:rPr>
              <a:t>Pooling (also called subsampling or </a:t>
            </a:r>
            <a:r>
              <a:rPr lang="en-US" sz="2600" b="0" i="0" dirty="0" err="1">
                <a:solidFill>
                  <a:srgbClr val="6D6D6D"/>
                </a:solidFill>
                <a:effectLst/>
                <a:latin typeface="Arial" panose="020B0604020202020204" pitchFamily="34" charset="0"/>
                <a:cs typeface="Arial" panose="020B0604020202020204" pitchFamily="34" charset="0"/>
              </a:rPr>
              <a:t>downsampling</a:t>
            </a:r>
            <a:r>
              <a:rPr lang="en-US" sz="2600" b="0" i="0" dirty="0">
                <a:solidFill>
                  <a:srgbClr val="6D6D6D"/>
                </a:solidFill>
                <a:effectLst/>
                <a:latin typeface="Arial" panose="020B0604020202020204" pitchFamily="34" charset="0"/>
                <a:cs typeface="Arial" panose="020B0604020202020204" pitchFamily="34" charset="0"/>
              </a:rPr>
              <a:t>) reduces the dimensionality of each feature map but retains the most important information. Spatial Pooling can be of different types: Max, Average, Sum etc.</a:t>
            </a:r>
          </a:p>
          <a:p>
            <a:pPr algn="just"/>
            <a:r>
              <a:rPr lang="en-US" sz="2600" b="0" i="0" dirty="0">
                <a:solidFill>
                  <a:srgbClr val="6D6D6D"/>
                </a:solidFill>
                <a:effectLst/>
                <a:latin typeface="Arial" panose="020B0604020202020204" pitchFamily="34" charset="0"/>
                <a:cs typeface="Arial" panose="020B0604020202020204" pitchFamily="34" charset="0"/>
              </a:rPr>
              <a:t>In case of Max Pooling, we define a spatial neighborhood (for example, a 2×2 window) and take the largest element from the rectified feature map within that window. Instead of taking the largest element we could also take the average (Average Pooling) or sum of all elements in that window. In practice, Max Pooling has been shown to work better.</a:t>
            </a:r>
          </a:p>
          <a:p>
            <a:endParaRPr lang="en-IN" dirty="0"/>
          </a:p>
        </p:txBody>
      </p:sp>
      <p:pic>
        <p:nvPicPr>
          <p:cNvPr id="4" name="Picture 3">
            <a:extLst>
              <a:ext uri="{FF2B5EF4-FFF2-40B4-BE49-F238E27FC236}">
                <a16:creationId xmlns:a16="http://schemas.microsoft.com/office/drawing/2014/main" id="{7C05EAB1-D500-4A3A-9C04-A3ADBF79B08A}"/>
              </a:ext>
            </a:extLst>
          </p:cNvPr>
          <p:cNvPicPr>
            <a:picLocks noChangeAspect="1"/>
          </p:cNvPicPr>
          <p:nvPr/>
        </p:nvPicPr>
        <p:blipFill>
          <a:blip r:embed="rId2"/>
          <a:stretch>
            <a:fillRect/>
          </a:stretch>
        </p:blipFill>
        <p:spPr>
          <a:xfrm>
            <a:off x="1470668" y="3083668"/>
            <a:ext cx="4451597" cy="3536004"/>
          </a:xfrm>
          <a:prstGeom prst="rect">
            <a:avLst/>
          </a:prstGeom>
        </p:spPr>
      </p:pic>
      <p:pic>
        <p:nvPicPr>
          <p:cNvPr id="5" name="Picture 4">
            <a:extLst>
              <a:ext uri="{FF2B5EF4-FFF2-40B4-BE49-F238E27FC236}">
                <a16:creationId xmlns:a16="http://schemas.microsoft.com/office/drawing/2014/main" id="{85A7CD2E-5571-4987-AB0F-FD7B6F4A1727}"/>
              </a:ext>
            </a:extLst>
          </p:cNvPr>
          <p:cNvPicPr>
            <a:picLocks noChangeAspect="1"/>
          </p:cNvPicPr>
          <p:nvPr/>
        </p:nvPicPr>
        <p:blipFill>
          <a:blip r:embed="rId3"/>
          <a:stretch>
            <a:fillRect/>
          </a:stretch>
        </p:blipFill>
        <p:spPr>
          <a:xfrm>
            <a:off x="6096000" y="3083668"/>
            <a:ext cx="5680896" cy="3317132"/>
          </a:xfrm>
          <a:prstGeom prst="rect">
            <a:avLst/>
          </a:prstGeom>
        </p:spPr>
      </p:pic>
      <p:sp>
        <p:nvSpPr>
          <p:cNvPr id="7" name="TextBox 6">
            <a:extLst>
              <a:ext uri="{FF2B5EF4-FFF2-40B4-BE49-F238E27FC236}">
                <a16:creationId xmlns:a16="http://schemas.microsoft.com/office/drawing/2014/main" id="{5A081B4A-D9CD-4D96-AE49-BDE952898DD2}"/>
              </a:ext>
            </a:extLst>
          </p:cNvPr>
          <p:cNvSpPr txBox="1"/>
          <p:nvPr/>
        </p:nvSpPr>
        <p:spPr>
          <a:xfrm>
            <a:off x="3823320" y="6599203"/>
            <a:ext cx="5680897" cy="246221"/>
          </a:xfrm>
          <a:prstGeom prst="rect">
            <a:avLst/>
          </a:prstGeom>
          <a:noFill/>
        </p:spPr>
        <p:txBody>
          <a:bodyPr wrap="square">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113466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A5B6-B640-461A-AEB7-EBB1B4CA1090}"/>
              </a:ext>
            </a:extLst>
          </p:cNvPr>
          <p:cNvSpPr>
            <a:spLocks noGrp="1"/>
          </p:cNvSpPr>
          <p:nvPr>
            <p:ph type="title"/>
          </p:nvPr>
        </p:nvSpPr>
        <p:spPr>
          <a:xfrm>
            <a:off x="1371600" y="685800"/>
            <a:ext cx="9601200" cy="588818"/>
          </a:xfrm>
        </p:spPr>
        <p:txBody>
          <a:bodyPr>
            <a:normAutofit fontScale="90000"/>
          </a:bodyPr>
          <a:lstStyle/>
          <a:p>
            <a:r>
              <a:rPr lang="en-US" dirty="0"/>
              <a:t>Types of Pooling</a:t>
            </a:r>
            <a:br>
              <a:rPr lang="en-US" dirty="0"/>
            </a:br>
            <a:endParaRPr lang="en-IN" dirty="0"/>
          </a:p>
        </p:txBody>
      </p:sp>
      <p:sp>
        <p:nvSpPr>
          <p:cNvPr id="3" name="Content Placeholder 2">
            <a:extLst>
              <a:ext uri="{FF2B5EF4-FFF2-40B4-BE49-F238E27FC236}">
                <a16:creationId xmlns:a16="http://schemas.microsoft.com/office/drawing/2014/main" id="{03EAE886-34E7-478A-B098-5C8B9ABA8F3A}"/>
              </a:ext>
            </a:extLst>
          </p:cNvPr>
          <p:cNvSpPr>
            <a:spLocks noGrp="1"/>
          </p:cNvSpPr>
          <p:nvPr>
            <p:ph idx="1"/>
          </p:nvPr>
        </p:nvSpPr>
        <p:spPr>
          <a:xfrm>
            <a:off x="1371600" y="1519382"/>
            <a:ext cx="9601200" cy="2276763"/>
          </a:xfrm>
        </p:spPr>
        <p:txBody>
          <a:bodyPr>
            <a:normAutofit fontScale="62500" lnSpcReduction="20000"/>
          </a:bodyPr>
          <a:lstStyle/>
          <a:p>
            <a:r>
              <a:rPr lang="en-US" dirty="0"/>
              <a:t>Before getting into the details, you should know that there are several types of pooling. These include among others the following:</a:t>
            </a:r>
          </a:p>
          <a:p>
            <a:endParaRPr lang="en-US" dirty="0"/>
          </a:p>
          <a:p>
            <a:r>
              <a:rPr lang="en-US" dirty="0"/>
              <a:t>Mean pooling</a:t>
            </a:r>
          </a:p>
          <a:p>
            <a:r>
              <a:rPr lang="en-US" dirty="0"/>
              <a:t>Max pooling</a:t>
            </a:r>
          </a:p>
          <a:p>
            <a:r>
              <a:rPr lang="en-US" dirty="0"/>
              <a:t>Sum pooling</a:t>
            </a:r>
          </a:p>
          <a:p>
            <a:endParaRPr lang="en-US" dirty="0"/>
          </a:p>
          <a:p>
            <a:r>
              <a:rPr lang="en-US" dirty="0"/>
              <a:t>Our main focus here will be max pooling.</a:t>
            </a:r>
            <a:endParaRPr lang="en-IN" dirty="0"/>
          </a:p>
        </p:txBody>
      </p:sp>
      <p:sp>
        <p:nvSpPr>
          <p:cNvPr id="5" name="TextBox 4">
            <a:extLst>
              <a:ext uri="{FF2B5EF4-FFF2-40B4-BE49-F238E27FC236}">
                <a16:creationId xmlns:a16="http://schemas.microsoft.com/office/drawing/2014/main" id="{5EEE40AB-757E-4D8F-97F2-6ED7225F0CFF}"/>
              </a:ext>
            </a:extLst>
          </p:cNvPr>
          <p:cNvSpPr txBox="1"/>
          <p:nvPr/>
        </p:nvSpPr>
        <p:spPr>
          <a:xfrm>
            <a:off x="4017818" y="6423952"/>
            <a:ext cx="6096000" cy="261610"/>
          </a:xfrm>
          <a:prstGeom prst="rect">
            <a:avLst/>
          </a:prstGeom>
          <a:noFill/>
        </p:spPr>
        <p:txBody>
          <a:bodyPr wrap="square">
            <a:spAutoFit/>
          </a:bodyPr>
          <a:lstStyle/>
          <a:p>
            <a:r>
              <a:rPr lang="en-IN" sz="1100" dirty="0">
                <a:solidFill>
                  <a:srgbClr val="FF0000"/>
                </a:solidFill>
              </a:rPr>
              <a:t>Source: Deep Learning A-Z Kirill Eremenko-Udemy</a:t>
            </a:r>
          </a:p>
        </p:txBody>
      </p:sp>
      <p:pic>
        <p:nvPicPr>
          <p:cNvPr id="7" name="Picture 6">
            <a:extLst>
              <a:ext uri="{FF2B5EF4-FFF2-40B4-BE49-F238E27FC236}">
                <a16:creationId xmlns:a16="http://schemas.microsoft.com/office/drawing/2014/main" id="{83943A76-4D39-457A-A625-DF395B69169E}"/>
              </a:ext>
            </a:extLst>
          </p:cNvPr>
          <p:cNvPicPr>
            <a:picLocks noChangeAspect="1"/>
          </p:cNvPicPr>
          <p:nvPr/>
        </p:nvPicPr>
        <p:blipFill>
          <a:blip r:embed="rId2"/>
          <a:stretch>
            <a:fillRect/>
          </a:stretch>
        </p:blipFill>
        <p:spPr>
          <a:xfrm>
            <a:off x="3048000" y="3796145"/>
            <a:ext cx="5844020" cy="2535012"/>
          </a:xfrm>
          <a:prstGeom prst="rect">
            <a:avLst/>
          </a:prstGeom>
        </p:spPr>
      </p:pic>
    </p:spTree>
    <p:extLst>
      <p:ext uri="{BB962C8B-B14F-4D97-AF65-F5344CB8AC3E}">
        <p14:creationId xmlns:p14="http://schemas.microsoft.com/office/powerpoint/2010/main" val="410857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BC68-E5F9-47AB-94BC-70C2C254FAAE}"/>
              </a:ext>
            </a:extLst>
          </p:cNvPr>
          <p:cNvSpPr>
            <a:spLocks noGrp="1"/>
          </p:cNvSpPr>
          <p:nvPr>
            <p:ph type="title"/>
          </p:nvPr>
        </p:nvSpPr>
        <p:spPr>
          <a:xfrm>
            <a:off x="1371600" y="223982"/>
            <a:ext cx="9601200" cy="579582"/>
          </a:xfrm>
        </p:spPr>
        <p:txBody>
          <a:bodyPr>
            <a:normAutofit fontScale="90000"/>
          </a:bodyPr>
          <a:lstStyle/>
          <a:p>
            <a:r>
              <a:rPr lang="en-IN" dirty="0"/>
              <a:t>Flattening Layer of a CNN</a:t>
            </a:r>
          </a:p>
        </p:txBody>
      </p:sp>
      <p:sp>
        <p:nvSpPr>
          <p:cNvPr id="3" name="Content Placeholder 2">
            <a:extLst>
              <a:ext uri="{FF2B5EF4-FFF2-40B4-BE49-F238E27FC236}">
                <a16:creationId xmlns:a16="http://schemas.microsoft.com/office/drawing/2014/main" id="{05BFF937-F738-4DD3-9AEA-4D23368518EF}"/>
              </a:ext>
            </a:extLst>
          </p:cNvPr>
          <p:cNvSpPr>
            <a:spLocks noGrp="1"/>
          </p:cNvSpPr>
          <p:nvPr>
            <p:ph idx="1"/>
          </p:nvPr>
        </p:nvSpPr>
        <p:spPr>
          <a:xfrm>
            <a:off x="1371600" y="1279237"/>
            <a:ext cx="9601200" cy="2149763"/>
          </a:xfrm>
        </p:spPr>
        <p:txBody>
          <a:bodyPr>
            <a:normAutofit lnSpcReduction="10000"/>
          </a:bodyPr>
          <a:lstStyle/>
          <a:p>
            <a:r>
              <a:rPr lang="en-US" b="0" i="0" dirty="0">
                <a:effectLst/>
                <a:latin typeface="Roboto"/>
              </a:rPr>
              <a:t>After finishing the previous two steps, we're supposed to have a pooled feature map by now. </a:t>
            </a:r>
          </a:p>
          <a:p>
            <a:r>
              <a:rPr lang="en-US" b="0" i="0" dirty="0">
                <a:effectLst/>
                <a:latin typeface="Roboto"/>
              </a:rPr>
              <a:t>As the name of this step implies, we are literally going to flatten our pooled feature map into a column like in the image below.</a:t>
            </a:r>
          </a:p>
          <a:p>
            <a:r>
              <a:rPr lang="en-US" b="0" i="0" dirty="0">
                <a:effectLst/>
                <a:latin typeface="Roboto"/>
              </a:rPr>
              <a:t>The reason we do this is that we're going to need to insert this data into an artificial neural network later on.</a:t>
            </a:r>
            <a:endParaRPr lang="en-IN" dirty="0"/>
          </a:p>
        </p:txBody>
      </p:sp>
      <p:pic>
        <p:nvPicPr>
          <p:cNvPr id="4" name="Picture 3">
            <a:extLst>
              <a:ext uri="{FF2B5EF4-FFF2-40B4-BE49-F238E27FC236}">
                <a16:creationId xmlns:a16="http://schemas.microsoft.com/office/drawing/2014/main" id="{D3B17755-83CF-4CDA-B55B-8F7D6BE46980}"/>
              </a:ext>
            </a:extLst>
          </p:cNvPr>
          <p:cNvPicPr>
            <a:picLocks noChangeAspect="1"/>
          </p:cNvPicPr>
          <p:nvPr/>
        </p:nvPicPr>
        <p:blipFill>
          <a:blip r:embed="rId2"/>
          <a:stretch>
            <a:fillRect/>
          </a:stretch>
        </p:blipFill>
        <p:spPr>
          <a:xfrm>
            <a:off x="3583709" y="3429000"/>
            <a:ext cx="5591607" cy="2555195"/>
          </a:xfrm>
          <a:prstGeom prst="rect">
            <a:avLst/>
          </a:prstGeom>
        </p:spPr>
      </p:pic>
    </p:spTree>
    <p:extLst>
      <p:ext uri="{BB962C8B-B14F-4D97-AF65-F5344CB8AC3E}">
        <p14:creationId xmlns:p14="http://schemas.microsoft.com/office/powerpoint/2010/main" val="265025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E4D37-2530-49E7-95ED-EBDF7704071F}"/>
              </a:ext>
            </a:extLst>
          </p:cNvPr>
          <p:cNvPicPr>
            <a:picLocks noChangeAspect="1"/>
          </p:cNvPicPr>
          <p:nvPr/>
        </p:nvPicPr>
        <p:blipFill>
          <a:blip r:embed="rId2"/>
          <a:stretch>
            <a:fillRect/>
          </a:stretch>
        </p:blipFill>
        <p:spPr>
          <a:xfrm>
            <a:off x="1219198" y="145424"/>
            <a:ext cx="10317019" cy="6449340"/>
          </a:xfrm>
          <a:prstGeom prst="rect">
            <a:avLst/>
          </a:prstGeom>
        </p:spPr>
      </p:pic>
      <p:sp>
        <p:nvSpPr>
          <p:cNvPr id="5" name="TextBox 4">
            <a:extLst>
              <a:ext uri="{FF2B5EF4-FFF2-40B4-BE49-F238E27FC236}">
                <a16:creationId xmlns:a16="http://schemas.microsoft.com/office/drawing/2014/main" id="{FAF7D30E-C2B8-4B79-845D-2A84F18B2FE9}"/>
              </a:ext>
            </a:extLst>
          </p:cNvPr>
          <p:cNvSpPr txBox="1"/>
          <p:nvPr/>
        </p:nvSpPr>
        <p:spPr>
          <a:xfrm>
            <a:off x="3897745" y="6604000"/>
            <a:ext cx="2715491" cy="261610"/>
          </a:xfrm>
          <a:prstGeom prst="rect">
            <a:avLst/>
          </a:prstGeom>
          <a:noFill/>
        </p:spPr>
        <p:txBody>
          <a:bodyPr wrap="square" rtlCol="0">
            <a:spAutoFit/>
          </a:bodyPr>
          <a:lstStyle/>
          <a:p>
            <a:r>
              <a:rPr lang="en-IN" sz="1100" dirty="0">
                <a:solidFill>
                  <a:srgbClr val="FF0000"/>
                </a:solidFill>
              </a:rPr>
              <a:t>Source: Quanta Magazine</a:t>
            </a:r>
          </a:p>
        </p:txBody>
      </p:sp>
    </p:spTree>
    <p:extLst>
      <p:ext uri="{BB962C8B-B14F-4D97-AF65-F5344CB8AC3E}">
        <p14:creationId xmlns:p14="http://schemas.microsoft.com/office/powerpoint/2010/main" val="165250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85E5-599C-46C5-9E2B-AEE3C630877B}"/>
              </a:ext>
            </a:extLst>
          </p:cNvPr>
          <p:cNvSpPr>
            <a:spLocks noGrp="1"/>
          </p:cNvSpPr>
          <p:nvPr>
            <p:ph type="title"/>
          </p:nvPr>
        </p:nvSpPr>
        <p:spPr/>
        <p:txBody>
          <a:bodyPr/>
          <a:lstStyle/>
          <a:p>
            <a:r>
              <a:rPr lang="en-IN" dirty="0"/>
              <a:t>CNN Visualization layer wise</a:t>
            </a:r>
          </a:p>
        </p:txBody>
      </p:sp>
      <p:sp>
        <p:nvSpPr>
          <p:cNvPr id="3" name="Content Placeholder 2">
            <a:extLst>
              <a:ext uri="{FF2B5EF4-FFF2-40B4-BE49-F238E27FC236}">
                <a16:creationId xmlns:a16="http://schemas.microsoft.com/office/drawing/2014/main" id="{34CAC875-1CC5-403A-83D3-2C7873FC3DF0}"/>
              </a:ext>
            </a:extLst>
          </p:cNvPr>
          <p:cNvSpPr>
            <a:spLocks noGrp="1"/>
          </p:cNvSpPr>
          <p:nvPr>
            <p:ph idx="1"/>
          </p:nvPr>
        </p:nvSpPr>
        <p:spPr>
          <a:xfrm>
            <a:off x="1371600" y="2286000"/>
            <a:ext cx="9601200" cy="540327"/>
          </a:xfrm>
        </p:spPr>
        <p:txBody>
          <a:bodyPr>
            <a:normAutofit/>
          </a:bodyPr>
          <a:lstStyle/>
          <a:p>
            <a:r>
              <a:rPr lang="en-IN" sz="2800" dirty="0">
                <a:solidFill>
                  <a:schemeClr val="accent5">
                    <a:lumMod val="75000"/>
                  </a:schemeClr>
                </a:solidFill>
              </a:rPr>
              <a:t>https://www.cs.ryerson.ca/~aharley/vis/conv/flat.html</a:t>
            </a:r>
          </a:p>
        </p:txBody>
      </p:sp>
    </p:spTree>
    <p:extLst>
      <p:ext uri="{BB962C8B-B14F-4D97-AF65-F5344CB8AC3E}">
        <p14:creationId xmlns:p14="http://schemas.microsoft.com/office/powerpoint/2010/main" val="315636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4EEA-FBAF-4C5A-A82F-76EF1DB1AE8C}"/>
              </a:ext>
            </a:extLst>
          </p:cNvPr>
          <p:cNvSpPr>
            <a:spLocks noGrp="1"/>
          </p:cNvSpPr>
          <p:nvPr>
            <p:ph type="title"/>
          </p:nvPr>
        </p:nvSpPr>
        <p:spPr>
          <a:xfrm>
            <a:off x="1439694" y="685800"/>
            <a:ext cx="9533106" cy="520430"/>
          </a:xfrm>
        </p:spPr>
        <p:txBody>
          <a:bodyPr>
            <a:normAutofit fontScale="90000"/>
          </a:bodyPr>
          <a:lstStyle/>
          <a:p>
            <a:r>
              <a:rPr lang="en-IN" dirty="0"/>
              <a:t>Filter sizes and Strides</a:t>
            </a:r>
          </a:p>
        </p:txBody>
      </p:sp>
      <p:sp>
        <p:nvSpPr>
          <p:cNvPr id="3" name="Content Placeholder 2">
            <a:extLst>
              <a:ext uri="{FF2B5EF4-FFF2-40B4-BE49-F238E27FC236}">
                <a16:creationId xmlns:a16="http://schemas.microsoft.com/office/drawing/2014/main" id="{FAF26D2B-46D2-49B5-9705-1F8DF7587552}"/>
              </a:ext>
            </a:extLst>
          </p:cNvPr>
          <p:cNvSpPr>
            <a:spLocks noGrp="1"/>
          </p:cNvSpPr>
          <p:nvPr>
            <p:ph idx="1"/>
          </p:nvPr>
        </p:nvSpPr>
        <p:spPr>
          <a:xfrm>
            <a:off x="1643974" y="1303505"/>
            <a:ext cx="9328825" cy="520431"/>
          </a:xfrm>
        </p:spPr>
        <p:txBody>
          <a:bodyPr>
            <a:normAutofit/>
          </a:bodyPr>
          <a:lstStyle/>
          <a:p>
            <a:r>
              <a:rPr lang="en-IN" dirty="0"/>
              <a:t>Using a 3x3 filter on a 7x7 Input will result in a 5x5 output with stride 1</a:t>
            </a:r>
          </a:p>
          <a:p>
            <a:endParaRPr lang="en-IN" dirty="0"/>
          </a:p>
          <a:p>
            <a:endParaRPr lang="en-IN" dirty="0"/>
          </a:p>
        </p:txBody>
      </p:sp>
      <p:pic>
        <p:nvPicPr>
          <p:cNvPr id="4" name="Picture 3">
            <a:extLst>
              <a:ext uri="{FF2B5EF4-FFF2-40B4-BE49-F238E27FC236}">
                <a16:creationId xmlns:a16="http://schemas.microsoft.com/office/drawing/2014/main" id="{0E9DC22A-4C7B-4EEC-9011-6DCDE65802CA}"/>
              </a:ext>
            </a:extLst>
          </p:cNvPr>
          <p:cNvPicPr>
            <a:picLocks noChangeAspect="1"/>
          </p:cNvPicPr>
          <p:nvPr/>
        </p:nvPicPr>
        <p:blipFill>
          <a:blip r:embed="rId2"/>
          <a:stretch>
            <a:fillRect/>
          </a:stretch>
        </p:blipFill>
        <p:spPr>
          <a:xfrm>
            <a:off x="1643974" y="1683696"/>
            <a:ext cx="7629525" cy="2119819"/>
          </a:xfrm>
          <a:prstGeom prst="rect">
            <a:avLst/>
          </a:prstGeom>
        </p:spPr>
      </p:pic>
      <p:pic>
        <p:nvPicPr>
          <p:cNvPr id="5" name="Picture 4">
            <a:extLst>
              <a:ext uri="{FF2B5EF4-FFF2-40B4-BE49-F238E27FC236}">
                <a16:creationId xmlns:a16="http://schemas.microsoft.com/office/drawing/2014/main" id="{0D7CE095-026A-4518-A954-1164B8149AEE}"/>
              </a:ext>
            </a:extLst>
          </p:cNvPr>
          <p:cNvPicPr>
            <a:picLocks noChangeAspect="1"/>
          </p:cNvPicPr>
          <p:nvPr/>
        </p:nvPicPr>
        <p:blipFill>
          <a:blip r:embed="rId3"/>
          <a:stretch>
            <a:fillRect/>
          </a:stretch>
        </p:blipFill>
        <p:spPr>
          <a:xfrm>
            <a:off x="1643974" y="4406826"/>
            <a:ext cx="7629525" cy="2451174"/>
          </a:xfrm>
          <a:prstGeom prst="rect">
            <a:avLst/>
          </a:prstGeom>
        </p:spPr>
      </p:pic>
      <p:sp>
        <p:nvSpPr>
          <p:cNvPr id="6" name="Content Placeholder 2">
            <a:extLst>
              <a:ext uri="{FF2B5EF4-FFF2-40B4-BE49-F238E27FC236}">
                <a16:creationId xmlns:a16="http://schemas.microsoft.com/office/drawing/2014/main" id="{572B5433-3DF9-4F74-9F25-4212CE8490C6}"/>
              </a:ext>
            </a:extLst>
          </p:cNvPr>
          <p:cNvSpPr txBox="1">
            <a:spLocks/>
          </p:cNvSpPr>
          <p:nvPr/>
        </p:nvSpPr>
        <p:spPr>
          <a:xfrm>
            <a:off x="1643973" y="3844955"/>
            <a:ext cx="9328825" cy="52043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IN" dirty="0"/>
              <a:t>Using a 3x3 filter on a 7x7 Input will result in a 3x3 output with stride 2</a:t>
            </a:r>
          </a:p>
          <a:p>
            <a:endParaRPr lang="en-IN" dirty="0"/>
          </a:p>
          <a:p>
            <a:endParaRPr lang="en-IN" dirty="0"/>
          </a:p>
        </p:txBody>
      </p:sp>
    </p:spTree>
    <p:extLst>
      <p:ext uri="{BB962C8B-B14F-4D97-AF65-F5344CB8AC3E}">
        <p14:creationId xmlns:p14="http://schemas.microsoft.com/office/powerpoint/2010/main" val="329973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54C7-813E-4A36-A80A-A39F93D096AA}"/>
              </a:ext>
            </a:extLst>
          </p:cNvPr>
          <p:cNvSpPr>
            <a:spLocks noGrp="1"/>
          </p:cNvSpPr>
          <p:nvPr>
            <p:ph type="title"/>
          </p:nvPr>
        </p:nvSpPr>
        <p:spPr>
          <a:xfrm>
            <a:off x="1371599" y="247650"/>
            <a:ext cx="10238509" cy="511107"/>
          </a:xfrm>
        </p:spPr>
        <p:txBody>
          <a:bodyPr>
            <a:normAutofit fontScale="90000"/>
          </a:bodyPr>
          <a:lstStyle/>
          <a:p>
            <a:r>
              <a:rPr lang="en-IN" dirty="0"/>
              <a:t>Calculating output from a Convolution Layer</a:t>
            </a:r>
          </a:p>
        </p:txBody>
      </p:sp>
      <p:sp>
        <p:nvSpPr>
          <p:cNvPr id="3" name="Content Placeholder 2">
            <a:extLst>
              <a:ext uri="{FF2B5EF4-FFF2-40B4-BE49-F238E27FC236}">
                <a16:creationId xmlns:a16="http://schemas.microsoft.com/office/drawing/2014/main" id="{99EC7027-B1F3-4127-B1CC-B2224EF19002}"/>
              </a:ext>
            </a:extLst>
          </p:cNvPr>
          <p:cNvSpPr>
            <a:spLocks noGrp="1"/>
          </p:cNvSpPr>
          <p:nvPr>
            <p:ph idx="1"/>
          </p:nvPr>
        </p:nvSpPr>
        <p:spPr>
          <a:xfrm>
            <a:off x="1371600" y="904673"/>
            <a:ext cx="10238508" cy="628563"/>
          </a:xfrm>
        </p:spPr>
        <p:txBody>
          <a:bodyPr>
            <a:normAutofit fontScale="70000" lnSpcReduction="20000"/>
          </a:bodyPr>
          <a:lstStyle/>
          <a:p>
            <a:r>
              <a:rPr lang="en-IN" dirty="0"/>
              <a:t>Below is the formula</a:t>
            </a:r>
          </a:p>
          <a:p>
            <a:r>
              <a:rPr lang="en-IN" dirty="0"/>
              <a:t>It also considers Padding which is bunch of 0s around a filter to detect edges of images which </a:t>
            </a:r>
            <a:r>
              <a:rPr lang="en-IN"/>
              <a:t>may otherwise be missed. </a:t>
            </a:r>
            <a:endParaRPr lang="en-IN" dirty="0"/>
          </a:p>
        </p:txBody>
      </p:sp>
      <p:pic>
        <p:nvPicPr>
          <p:cNvPr id="4" name="Picture 3">
            <a:extLst>
              <a:ext uri="{FF2B5EF4-FFF2-40B4-BE49-F238E27FC236}">
                <a16:creationId xmlns:a16="http://schemas.microsoft.com/office/drawing/2014/main" id="{2B845DD0-844A-4258-AF99-A817C32F1566}"/>
              </a:ext>
            </a:extLst>
          </p:cNvPr>
          <p:cNvPicPr>
            <a:picLocks noChangeAspect="1"/>
          </p:cNvPicPr>
          <p:nvPr/>
        </p:nvPicPr>
        <p:blipFill>
          <a:blip r:embed="rId2"/>
          <a:stretch>
            <a:fillRect/>
          </a:stretch>
        </p:blipFill>
        <p:spPr>
          <a:xfrm>
            <a:off x="1371600" y="1643149"/>
            <a:ext cx="10238507" cy="2314575"/>
          </a:xfrm>
          <a:prstGeom prst="rect">
            <a:avLst/>
          </a:prstGeom>
        </p:spPr>
      </p:pic>
    </p:spTree>
    <p:extLst>
      <p:ext uri="{BB962C8B-B14F-4D97-AF65-F5344CB8AC3E}">
        <p14:creationId xmlns:p14="http://schemas.microsoft.com/office/powerpoint/2010/main" val="29543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E2F8-8253-4470-91F3-472B3B116AE4}"/>
              </a:ext>
            </a:extLst>
          </p:cNvPr>
          <p:cNvSpPr>
            <a:spLocks noGrp="1"/>
          </p:cNvSpPr>
          <p:nvPr>
            <p:ph type="ctrTitle"/>
          </p:nvPr>
        </p:nvSpPr>
        <p:spPr/>
        <p:txBody>
          <a:bodyPr/>
          <a:lstStyle/>
          <a:p>
            <a:r>
              <a:rPr lang="en-IN" dirty="0"/>
              <a:t>RNN</a:t>
            </a:r>
          </a:p>
        </p:txBody>
      </p:sp>
    </p:spTree>
    <p:extLst>
      <p:ext uri="{BB962C8B-B14F-4D97-AF65-F5344CB8AC3E}">
        <p14:creationId xmlns:p14="http://schemas.microsoft.com/office/powerpoint/2010/main" val="43229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54C7-813E-4A36-A80A-A39F93D096AA}"/>
              </a:ext>
            </a:extLst>
          </p:cNvPr>
          <p:cNvSpPr>
            <a:spLocks noGrp="1"/>
          </p:cNvSpPr>
          <p:nvPr>
            <p:ph type="title"/>
          </p:nvPr>
        </p:nvSpPr>
        <p:spPr>
          <a:xfrm>
            <a:off x="1371599" y="247650"/>
            <a:ext cx="10238509" cy="511107"/>
          </a:xfrm>
        </p:spPr>
        <p:txBody>
          <a:bodyPr>
            <a:normAutofit fontScale="90000"/>
          </a:bodyPr>
          <a:lstStyle/>
          <a:p>
            <a:r>
              <a:rPr lang="en-IN" dirty="0"/>
              <a:t>What is an RNN</a:t>
            </a:r>
          </a:p>
        </p:txBody>
      </p:sp>
      <p:sp>
        <p:nvSpPr>
          <p:cNvPr id="6" name="Content Placeholder 5">
            <a:extLst>
              <a:ext uri="{FF2B5EF4-FFF2-40B4-BE49-F238E27FC236}">
                <a16:creationId xmlns:a16="http://schemas.microsoft.com/office/drawing/2014/main" id="{3EE46B55-E384-41F3-800D-54181469EE7E}"/>
              </a:ext>
            </a:extLst>
          </p:cNvPr>
          <p:cNvSpPr>
            <a:spLocks noGrp="1"/>
          </p:cNvSpPr>
          <p:nvPr>
            <p:ph idx="1"/>
          </p:nvPr>
        </p:nvSpPr>
        <p:spPr>
          <a:xfrm>
            <a:off x="1371599" y="937491"/>
            <a:ext cx="9601200" cy="1620982"/>
          </a:xfrm>
        </p:spPr>
        <p:txBody>
          <a:bodyPr>
            <a:normAutofit lnSpcReduction="10000"/>
          </a:bodyPr>
          <a:lstStyle/>
          <a:p>
            <a:r>
              <a:rPr lang="en-IN" dirty="0"/>
              <a:t>RNN is a form of neural network that has recurrent cells.</a:t>
            </a:r>
          </a:p>
          <a:p>
            <a:r>
              <a:rPr lang="en-IN" dirty="0"/>
              <a:t>An input to RNN consists of previous layer output as well as output from its CELL output from a previous time state at t-1.</a:t>
            </a:r>
          </a:p>
          <a:p>
            <a:r>
              <a:rPr lang="en-IN" dirty="0"/>
              <a:t>So how do we take advantage of this ?</a:t>
            </a:r>
          </a:p>
          <a:p>
            <a:endParaRPr lang="en-IN" dirty="0"/>
          </a:p>
        </p:txBody>
      </p:sp>
      <p:pic>
        <p:nvPicPr>
          <p:cNvPr id="8" name="Picture 7">
            <a:extLst>
              <a:ext uri="{FF2B5EF4-FFF2-40B4-BE49-F238E27FC236}">
                <a16:creationId xmlns:a16="http://schemas.microsoft.com/office/drawing/2014/main" id="{7423F5AC-D088-424D-A201-43BE05BE3EBB}"/>
              </a:ext>
            </a:extLst>
          </p:cNvPr>
          <p:cNvPicPr>
            <a:picLocks noChangeAspect="1"/>
          </p:cNvPicPr>
          <p:nvPr/>
        </p:nvPicPr>
        <p:blipFill>
          <a:blip r:embed="rId2"/>
          <a:stretch>
            <a:fillRect/>
          </a:stretch>
        </p:blipFill>
        <p:spPr>
          <a:xfrm>
            <a:off x="1662547" y="2794934"/>
            <a:ext cx="2941637" cy="3033803"/>
          </a:xfrm>
          <a:prstGeom prst="rect">
            <a:avLst/>
          </a:prstGeom>
        </p:spPr>
      </p:pic>
      <p:pic>
        <p:nvPicPr>
          <p:cNvPr id="9" name="Picture 8">
            <a:extLst>
              <a:ext uri="{FF2B5EF4-FFF2-40B4-BE49-F238E27FC236}">
                <a16:creationId xmlns:a16="http://schemas.microsoft.com/office/drawing/2014/main" id="{2B33B254-6613-4523-AF70-2EE2CB9F50BF}"/>
              </a:ext>
            </a:extLst>
          </p:cNvPr>
          <p:cNvPicPr>
            <a:picLocks noChangeAspect="1"/>
          </p:cNvPicPr>
          <p:nvPr/>
        </p:nvPicPr>
        <p:blipFill>
          <a:blip r:embed="rId3"/>
          <a:stretch>
            <a:fillRect/>
          </a:stretch>
        </p:blipFill>
        <p:spPr>
          <a:xfrm>
            <a:off x="5054363" y="2794934"/>
            <a:ext cx="6971382" cy="3033803"/>
          </a:xfrm>
          <a:prstGeom prst="rect">
            <a:avLst/>
          </a:prstGeom>
        </p:spPr>
      </p:pic>
    </p:spTree>
    <p:extLst>
      <p:ext uri="{BB962C8B-B14F-4D97-AF65-F5344CB8AC3E}">
        <p14:creationId xmlns:p14="http://schemas.microsoft.com/office/powerpoint/2010/main" val="34707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9A71-D59A-4172-8066-093B5AE8CF3C}"/>
              </a:ext>
            </a:extLst>
          </p:cNvPr>
          <p:cNvSpPr>
            <a:spLocks noGrp="1"/>
          </p:cNvSpPr>
          <p:nvPr>
            <p:ph type="title"/>
          </p:nvPr>
        </p:nvSpPr>
        <p:spPr>
          <a:xfrm>
            <a:off x="1371600" y="159327"/>
            <a:ext cx="9601200" cy="764309"/>
          </a:xfrm>
        </p:spPr>
        <p:txBody>
          <a:bodyPr/>
          <a:lstStyle/>
          <a:p>
            <a:r>
              <a:rPr lang="en-IN" dirty="0"/>
              <a:t> Unfolding an RNN</a:t>
            </a:r>
          </a:p>
        </p:txBody>
      </p:sp>
      <p:sp>
        <p:nvSpPr>
          <p:cNvPr id="3" name="Content Placeholder 2">
            <a:extLst>
              <a:ext uri="{FF2B5EF4-FFF2-40B4-BE49-F238E27FC236}">
                <a16:creationId xmlns:a16="http://schemas.microsoft.com/office/drawing/2014/main" id="{4B40890A-7566-4CE0-A032-4519ED439421}"/>
              </a:ext>
            </a:extLst>
          </p:cNvPr>
          <p:cNvSpPr>
            <a:spLocks noGrp="1"/>
          </p:cNvSpPr>
          <p:nvPr>
            <p:ph idx="1"/>
          </p:nvPr>
        </p:nvSpPr>
        <p:spPr>
          <a:xfrm>
            <a:off x="1371600" y="1259609"/>
            <a:ext cx="4040909" cy="3581400"/>
          </a:xfrm>
        </p:spPr>
        <p:txBody>
          <a:bodyPr>
            <a:normAutofit lnSpcReduction="10000"/>
          </a:bodyPr>
          <a:lstStyle/>
          <a:p>
            <a:r>
              <a:rPr lang="en-IN" dirty="0"/>
              <a:t> RNN node in a layer N will accept output from layer N-1 as input as well as input from its own cell generated at time t-1.</a:t>
            </a:r>
          </a:p>
          <a:p>
            <a:r>
              <a:rPr lang="en-US" b="0" i="1" dirty="0">
                <a:solidFill>
                  <a:srgbClr val="292929"/>
                </a:solidFill>
                <a:effectLst/>
                <a:latin typeface="medium-content-serif-font"/>
              </a:rPr>
              <a:t>x_1, x_2, x_3, …, </a:t>
            </a:r>
            <a:r>
              <a:rPr lang="en-US" b="0" i="1" dirty="0" err="1">
                <a:solidFill>
                  <a:srgbClr val="292929"/>
                </a:solidFill>
                <a:effectLst/>
                <a:latin typeface="medium-content-serif-font"/>
              </a:rPr>
              <a:t>x_t</a:t>
            </a:r>
            <a:r>
              <a:rPr lang="en-US" b="0" i="1" dirty="0">
                <a:solidFill>
                  <a:srgbClr val="292929"/>
                </a:solidFill>
                <a:effectLst/>
                <a:latin typeface="medium-content-serif-font"/>
              </a:rPr>
              <a:t> </a:t>
            </a:r>
            <a:r>
              <a:rPr lang="en-US" b="0" i="0" dirty="0">
                <a:solidFill>
                  <a:srgbClr val="292929"/>
                </a:solidFill>
                <a:effectLst/>
                <a:latin typeface="medium-content-serif-font"/>
              </a:rPr>
              <a:t>represent the input words from the text, </a:t>
            </a:r>
            <a:r>
              <a:rPr lang="en-US" b="0" i="1" dirty="0">
                <a:solidFill>
                  <a:srgbClr val="292929"/>
                </a:solidFill>
                <a:effectLst/>
                <a:latin typeface="medium-content-serif-font"/>
              </a:rPr>
              <a:t>y_1, y_2, y_3, …, </a:t>
            </a:r>
            <a:r>
              <a:rPr lang="en-US" b="0" i="1" dirty="0" err="1">
                <a:solidFill>
                  <a:srgbClr val="292929"/>
                </a:solidFill>
                <a:effectLst/>
                <a:latin typeface="medium-content-serif-font"/>
              </a:rPr>
              <a:t>y_t</a:t>
            </a:r>
            <a:r>
              <a:rPr lang="en-US" b="0" i="1" dirty="0">
                <a:solidFill>
                  <a:srgbClr val="292929"/>
                </a:solidFill>
                <a:effectLst/>
                <a:latin typeface="medium-content-serif-font"/>
              </a:rPr>
              <a:t> </a:t>
            </a:r>
            <a:r>
              <a:rPr lang="en-US" b="0" i="0" dirty="0">
                <a:solidFill>
                  <a:srgbClr val="292929"/>
                </a:solidFill>
                <a:effectLst/>
                <a:latin typeface="medium-content-serif-font"/>
              </a:rPr>
              <a:t>represent the predicted next words and </a:t>
            </a:r>
            <a:r>
              <a:rPr lang="en-US" b="0" i="1" dirty="0">
                <a:solidFill>
                  <a:srgbClr val="292929"/>
                </a:solidFill>
                <a:effectLst/>
                <a:latin typeface="medium-content-serif-font"/>
              </a:rPr>
              <a:t>h_0, h_1, h_2, h_3, …, </a:t>
            </a:r>
            <a:r>
              <a:rPr lang="en-US" b="0" i="1" dirty="0" err="1">
                <a:solidFill>
                  <a:srgbClr val="292929"/>
                </a:solidFill>
                <a:effectLst/>
                <a:latin typeface="medium-content-serif-font"/>
              </a:rPr>
              <a:t>h_t</a:t>
            </a:r>
            <a:r>
              <a:rPr lang="en-US" b="0" i="1" dirty="0">
                <a:solidFill>
                  <a:srgbClr val="292929"/>
                </a:solidFill>
                <a:effectLst/>
                <a:latin typeface="medium-content-serif-font"/>
              </a:rPr>
              <a:t> </a:t>
            </a:r>
            <a:r>
              <a:rPr lang="en-US" b="0" i="0" dirty="0">
                <a:solidFill>
                  <a:srgbClr val="292929"/>
                </a:solidFill>
                <a:effectLst/>
                <a:latin typeface="medium-content-serif-font"/>
              </a:rPr>
              <a:t>hold the information for the previous input words</a:t>
            </a:r>
            <a:endParaRPr lang="en-IN" dirty="0"/>
          </a:p>
          <a:p>
            <a:endParaRPr lang="en-IN" dirty="0"/>
          </a:p>
        </p:txBody>
      </p:sp>
      <p:pic>
        <p:nvPicPr>
          <p:cNvPr id="17" name="Picture 16">
            <a:extLst>
              <a:ext uri="{FF2B5EF4-FFF2-40B4-BE49-F238E27FC236}">
                <a16:creationId xmlns:a16="http://schemas.microsoft.com/office/drawing/2014/main" id="{41A5AAE6-FE1F-4EA4-86CC-7C1DFC84482D}"/>
              </a:ext>
            </a:extLst>
          </p:cNvPr>
          <p:cNvPicPr>
            <a:picLocks noChangeAspect="1"/>
          </p:cNvPicPr>
          <p:nvPr/>
        </p:nvPicPr>
        <p:blipFill>
          <a:blip r:embed="rId2"/>
          <a:stretch>
            <a:fillRect/>
          </a:stretch>
        </p:blipFill>
        <p:spPr>
          <a:xfrm>
            <a:off x="6388461" y="541481"/>
            <a:ext cx="5132387" cy="2063174"/>
          </a:xfrm>
          <a:prstGeom prst="rect">
            <a:avLst/>
          </a:prstGeom>
        </p:spPr>
      </p:pic>
      <p:pic>
        <p:nvPicPr>
          <p:cNvPr id="19" name="Picture 18">
            <a:extLst>
              <a:ext uri="{FF2B5EF4-FFF2-40B4-BE49-F238E27FC236}">
                <a16:creationId xmlns:a16="http://schemas.microsoft.com/office/drawing/2014/main" id="{938F88D5-6211-4EE8-A319-A5799A200B34}"/>
              </a:ext>
            </a:extLst>
          </p:cNvPr>
          <p:cNvPicPr>
            <a:picLocks noChangeAspect="1"/>
          </p:cNvPicPr>
          <p:nvPr/>
        </p:nvPicPr>
        <p:blipFill>
          <a:blip r:embed="rId3"/>
          <a:stretch>
            <a:fillRect/>
          </a:stretch>
        </p:blipFill>
        <p:spPr>
          <a:xfrm>
            <a:off x="6388461" y="2754745"/>
            <a:ext cx="5132387" cy="2168237"/>
          </a:xfrm>
          <a:prstGeom prst="rect">
            <a:avLst/>
          </a:prstGeom>
        </p:spPr>
      </p:pic>
      <p:pic>
        <p:nvPicPr>
          <p:cNvPr id="21" name="Picture 20">
            <a:extLst>
              <a:ext uri="{FF2B5EF4-FFF2-40B4-BE49-F238E27FC236}">
                <a16:creationId xmlns:a16="http://schemas.microsoft.com/office/drawing/2014/main" id="{8C72BF34-E175-4784-8DF0-E9A0C639EE67}"/>
              </a:ext>
            </a:extLst>
          </p:cNvPr>
          <p:cNvPicPr>
            <a:picLocks noChangeAspect="1"/>
          </p:cNvPicPr>
          <p:nvPr/>
        </p:nvPicPr>
        <p:blipFill>
          <a:blip r:embed="rId4"/>
          <a:stretch>
            <a:fillRect/>
          </a:stretch>
        </p:blipFill>
        <p:spPr>
          <a:xfrm>
            <a:off x="6388461" y="5073072"/>
            <a:ext cx="4775200" cy="1438196"/>
          </a:xfrm>
          <a:prstGeom prst="rect">
            <a:avLst/>
          </a:prstGeom>
        </p:spPr>
      </p:pic>
    </p:spTree>
    <p:extLst>
      <p:ext uri="{BB962C8B-B14F-4D97-AF65-F5344CB8AC3E}">
        <p14:creationId xmlns:p14="http://schemas.microsoft.com/office/powerpoint/2010/main" val="305335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7368-60C2-47B6-A732-B4E3109D1B71}"/>
              </a:ext>
            </a:extLst>
          </p:cNvPr>
          <p:cNvSpPr>
            <a:spLocks noGrp="1"/>
          </p:cNvSpPr>
          <p:nvPr>
            <p:ph type="title"/>
          </p:nvPr>
        </p:nvSpPr>
        <p:spPr>
          <a:xfrm>
            <a:off x="1371600" y="685800"/>
            <a:ext cx="9601200" cy="736600"/>
          </a:xfrm>
        </p:spPr>
        <p:txBody>
          <a:bodyPr>
            <a:normAutofit/>
          </a:bodyPr>
          <a:lstStyle/>
          <a:p>
            <a:r>
              <a:rPr lang="en-IN" dirty="0"/>
              <a:t>Why do we need other Neural Networks?</a:t>
            </a:r>
          </a:p>
        </p:txBody>
      </p:sp>
      <p:sp>
        <p:nvSpPr>
          <p:cNvPr id="3" name="Content Placeholder 2">
            <a:extLst>
              <a:ext uri="{FF2B5EF4-FFF2-40B4-BE49-F238E27FC236}">
                <a16:creationId xmlns:a16="http://schemas.microsoft.com/office/drawing/2014/main" id="{751AC99D-499B-479E-892A-93659B3AE66C}"/>
              </a:ext>
            </a:extLst>
          </p:cNvPr>
          <p:cNvSpPr>
            <a:spLocks noGrp="1"/>
          </p:cNvSpPr>
          <p:nvPr>
            <p:ph idx="1"/>
          </p:nvPr>
        </p:nvSpPr>
        <p:spPr>
          <a:xfrm>
            <a:off x="2193636" y="1646382"/>
            <a:ext cx="2664691" cy="4525818"/>
          </a:xfrm>
        </p:spPr>
        <p:txBody>
          <a:bodyPr>
            <a:normAutofit/>
          </a:bodyPr>
          <a:lstStyle/>
          <a:p>
            <a:r>
              <a:rPr lang="en-IN" dirty="0"/>
              <a:t>Can ordinary Neural Networks handle images?</a:t>
            </a:r>
          </a:p>
          <a:p>
            <a:r>
              <a:rPr lang="en-IN" dirty="0"/>
              <a:t>Can it be done in a better way?</a:t>
            </a:r>
          </a:p>
          <a:p>
            <a:r>
              <a:rPr lang="en-IN" dirty="0"/>
              <a:t>How will we handle connections between neurons for a very large image.</a:t>
            </a:r>
          </a:p>
          <a:p>
            <a:r>
              <a:rPr lang="en-IN" dirty="0"/>
              <a:t>Why else are images different form regular data</a:t>
            </a:r>
          </a:p>
        </p:txBody>
      </p:sp>
      <p:pic>
        <p:nvPicPr>
          <p:cNvPr id="4" name="Picture 3">
            <a:extLst>
              <a:ext uri="{FF2B5EF4-FFF2-40B4-BE49-F238E27FC236}">
                <a16:creationId xmlns:a16="http://schemas.microsoft.com/office/drawing/2014/main" id="{651F9ABB-6901-47FF-B0DB-9083A567767B}"/>
              </a:ext>
            </a:extLst>
          </p:cNvPr>
          <p:cNvPicPr>
            <a:picLocks noChangeAspect="1"/>
          </p:cNvPicPr>
          <p:nvPr/>
        </p:nvPicPr>
        <p:blipFill>
          <a:blip r:embed="rId2"/>
          <a:stretch>
            <a:fillRect/>
          </a:stretch>
        </p:blipFill>
        <p:spPr>
          <a:xfrm>
            <a:off x="5615709" y="1666448"/>
            <a:ext cx="6150987" cy="3171964"/>
          </a:xfrm>
          <a:prstGeom prst="rect">
            <a:avLst/>
          </a:prstGeom>
        </p:spPr>
      </p:pic>
    </p:spTree>
    <p:extLst>
      <p:ext uri="{BB962C8B-B14F-4D97-AF65-F5344CB8AC3E}">
        <p14:creationId xmlns:p14="http://schemas.microsoft.com/office/powerpoint/2010/main" val="69273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6612-2DE4-432C-A256-CA57D9D6B0EC}"/>
              </a:ext>
            </a:extLst>
          </p:cNvPr>
          <p:cNvSpPr>
            <a:spLocks noGrp="1"/>
          </p:cNvSpPr>
          <p:nvPr>
            <p:ph type="title"/>
          </p:nvPr>
        </p:nvSpPr>
        <p:spPr>
          <a:xfrm>
            <a:off x="1371600" y="233218"/>
            <a:ext cx="9601200" cy="607291"/>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B004F2B0-B12B-48A0-9BC7-35029E8FC657}"/>
              </a:ext>
            </a:extLst>
          </p:cNvPr>
          <p:cNvSpPr>
            <a:spLocks noGrp="1"/>
          </p:cNvSpPr>
          <p:nvPr>
            <p:ph idx="1"/>
          </p:nvPr>
        </p:nvSpPr>
        <p:spPr>
          <a:xfrm>
            <a:off x="1463964" y="997527"/>
            <a:ext cx="9601200" cy="3581400"/>
          </a:xfrm>
        </p:spPr>
        <p:txBody>
          <a:bodyPr>
            <a:normAutofit fontScale="77500" lnSpcReduction="20000"/>
          </a:bodyPr>
          <a:lstStyle/>
          <a:p>
            <a:r>
              <a:rPr lang="en-IN" dirty="0"/>
              <a:t>RNN belongs to family of sequential models.</a:t>
            </a:r>
          </a:p>
          <a:p>
            <a:r>
              <a:rPr lang="en-IN" dirty="0"/>
              <a:t>Sequential models have a property of using inputs from previous time state to predict current state.</a:t>
            </a:r>
          </a:p>
          <a:p>
            <a:r>
              <a:rPr lang="en-IN" dirty="0"/>
              <a:t>Basically they rely on pas is predictor of the future. Which holds to true for sequential data.</a:t>
            </a:r>
          </a:p>
          <a:p>
            <a:r>
              <a:rPr lang="en-IN" dirty="0"/>
              <a:t>Example of sequential data: stock price, text data etc.</a:t>
            </a:r>
          </a:p>
          <a:p>
            <a:r>
              <a:rPr lang="en-IN" dirty="0"/>
              <a:t>For using text data in a machine learning format the text is split into words and each word is converted into a vector of numbers like [0.5,0.6,0.34,…..67] for a word like ‘trust’ and so on.</a:t>
            </a:r>
          </a:p>
          <a:p>
            <a:r>
              <a:rPr lang="en-IN" dirty="0"/>
              <a:t>For the sequence </a:t>
            </a:r>
            <a:r>
              <a:rPr lang="en-IN" b="1" dirty="0"/>
              <a:t>ABCDEFGHIJKLMNOPQRSTUVWXYZ</a:t>
            </a:r>
            <a:r>
              <a:rPr lang="en-IN" dirty="0"/>
              <a:t> to know what comes after and this has to be learnt as sequence.</a:t>
            </a:r>
          </a:p>
          <a:p>
            <a:r>
              <a:rPr lang="en-IN" dirty="0"/>
              <a:t>Similarly for the reverse sequence </a:t>
            </a:r>
            <a:r>
              <a:rPr lang="en-IN" b="1" dirty="0"/>
              <a:t>ZYXWVUTSRQPONMLKJIHGFEDCBA. That’s why it is hard to say it without thinking.</a:t>
            </a:r>
          </a:p>
          <a:p>
            <a:r>
              <a:rPr lang="en-IN" b="1" dirty="0"/>
              <a:t>To predict j the model needs to know that its’ output was I previously and this input will go the model again and it will predict j.</a:t>
            </a:r>
            <a:endParaRPr lang="en-IN" dirty="0"/>
          </a:p>
          <a:p>
            <a:endParaRPr lang="en-IN" dirty="0"/>
          </a:p>
        </p:txBody>
      </p:sp>
      <p:sp>
        <p:nvSpPr>
          <p:cNvPr id="4" name="Title 1">
            <a:extLst>
              <a:ext uri="{FF2B5EF4-FFF2-40B4-BE49-F238E27FC236}">
                <a16:creationId xmlns:a16="http://schemas.microsoft.com/office/drawing/2014/main" id="{F18CE87A-3061-4B86-A9FC-D82026B58EFA}"/>
              </a:ext>
            </a:extLst>
          </p:cNvPr>
          <p:cNvSpPr txBox="1">
            <a:spLocks/>
          </p:cNvSpPr>
          <p:nvPr/>
        </p:nvSpPr>
        <p:spPr>
          <a:xfrm>
            <a:off x="1371600" y="159327"/>
            <a:ext cx="9601200" cy="76430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Sequential Models</a:t>
            </a:r>
          </a:p>
        </p:txBody>
      </p:sp>
    </p:spTree>
    <p:extLst>
      <p:ext uri="{BB962C8B-B14F-4D97-AF65-F5344CB8AC3E}">
        <p14:creationId xmlns:p14="http://schemas.microsoft.com/office/powerpoint/2010/main" val="2391522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9297EE-0B60-479A-B99C-16EE699787BB}"/>
              </a:ext>
            </a:extLst>
          </p:cNvPr>
          <p:cNvSpPr>
            <a:spLocks noGrp="1"/>
          </p:cNvSpPr>
          <p:nvPr>
            <p:ph type="title"/>
          </p:nvPr>
        </p:nvSpPr>
        <p:spPr>
          <a:xfrm>
            <a:off x="1371600" y="279400"/>
            <a:ext cx="9601200" cy="561109"/>
          </a:xfrm>
        </p:spPr>
        <p:txBody>
          <a:bodyPr>
            <a:normAutofit fontScale="90000"/>
          </a:bodyPr>
          <a:lstStyle/>
          <a:p>
            <a:r>
              <a:rPr lang="en-IN" dirty="0"/>
              <a:t>WHY order matters ?</a:t>
            </a:r>
          </a:p>
        </p:txBody>
      </p:sp>
      <p:sp>
        <p:nvSpPr>
          <p:cNvPr id="3" name="Content Placeholder 2">
            <a:extLst>
              <a:ext uri="{FF2B5EF4-FFF2-40B4-BE49-F238E27FC236}">
                <a16:creationId xmlns:a16="http://schemas.microsoft.com/office/drawing/2014/main" id="{AFDC9818-F18D-4106-B003-E9DF646D834C}"/>
              </a:ext>
            </a:extLst>
          </p:cNvPr>
          <p:cNvSpPr>
            <a:spLocks noGrp="1"/>
          </p:cNvSpPr>
          <p:nvPr>
            <p:ph idx="1"/>
          </p:nvPr>
        </p:nvSpPr>
        <p:spPr>
          <a:xfrm>
            <a:off x="1371600" y="1214583"/>
            <a:ext cx="9601200" cy="3581400"/>
          </a:xfrm>
        </p:spPr>
        <p:txBody>
          <a:bodyPr>
            <a:normAutofit fontScale="92500" lnSpcReduction="10000"/>
          </a:bodyPr>
          <a:lstStyle/>
          <a:p>
            <a:r>
              <a:rPr lang="en-IN" dirty="0"/>
              <a:t>YOU may think why cant a regular neural network model what an RNN does and why do we need to learn a new architecture.</a:t>
            </a:r>
          </a:p>
          <a:p>
            <a:r>
              <a:rPr lang="en-IN" i="1" dirty="0">
                <a:latin typeface="Arial" panose="020B0604020202020204" pitchFamily="34" charset="0"/>
                <a:cs typeface="Arial" panose="020B0604020202020204" pitchFamily="34" charset="0"/>
              </a:rPr>
              <a:t>‘This movie is good. Is it not?’ -</a:t>
            </a:r>
            <a:r>
              <a:rPr lang="en-IN" i="1" dirty="0">
                <a:latin typeface="Arial" panose="020B0604020202020204" pitchFamily="34" charset="0"/>
                <a:cs typeface="Arial" panose="020B0604020202020204" pitchFamily="34" charset="0"/>
                <a:sym typeface="Wingdings" panose="05000000000000000000" pitchFamily="2" charset="2"/>
              </a:rPr>
              <a:t>[‘this’ , ‘movie’, ’is’, ’good’, ’NOT’]</a:t>
            </a:r>
          </a:p>
          <a:p>
            <a:r>
              <a:rPr lang="en-IN" i="1" dirty="0">
                <a:latin typeface="Arial" panose="020B0604020202020204" pitchFamily="34" charset="0"/>
                <a:cs typeface="Arial" panose="020B0604020202020204" pitchFamily="34" charset="0"/>
              </a:rPr>
              <a:t>‘This movie is NOT good’ -</a:t>
            </a:r>
            <a:r>
              <a:rPr lang="en-IN" i="1" dirty="0">
                <a:latin typeface="Arial" panose="020B0604020202020204" pitchFamily="34" charset="0"/>
                <a:cs typeface="Arial" panose="020B0604020202020204" pitchFamily="34" charset="0"/>
                <a:sym typeface="Wingdings" panose="05000000000000000000" pitchFamily="2" charset="2"/>
              </a:rPr>
              <a:t>[‘this’ , ‘movie’, ’is’, ‘NOT’,’ good’]</a:t>
            </a:r>
          </a:p>
          <a:p>
            <a:r>
              <a:rPr lang="en-IN" i="1" dirty="0">
                <a:latin typeface="Arial" panose="020B0604020202020204" pitchFamily="34" charset="0"/>
                <a:cs typeface="Arial" panose="020B0604020202020204" pitchFamily="34" charset="0"/>
                <a:sym typeface="Wingdings" panose="05000000000000000000" pitchFamily="2" charset="2"/>
              </a:rPr>
              <a:t>‘this is a very good movie’ -&gt; [‘this’ ,’</a:t>
            </a:r>
            <a:r>
              <a:rPr lang="en-IN" i="1" dirty="0" err="1">
                <a:latin typeface="Arial" panose="020B0604020202020204" pitchFamily="34" charset="0"/>
                <a:cs typeface="Arial" panose="020B0604020202020204" pitchFamily="34" charset="0"/>
                <a:sym typeface="Wingdings" panose="05000000000000000000" pitchFamily="2" charset="2"/>
              </a:rPr>
              <a:t>movie’,’good’,’very</a:t>
            </a:r>
            <a:r>
              <a:rPr lang="en-IN" i="1" dirty="0">
                <a:latin typeface="Arial" panose="020B0604020202020204" pitchFamily="34" charset="0"/>
                <a:cs typeface="Arial" panose="020B0604020202020204" pitchFamily="34" charset="0"/>
                <a:sym typeface="Wingdings" panose="05000000000000000000" pitchFamily="2" charset="2"/>
              </a:rPr>
              <a:t>’]</a:t>
            </a:r>
          </a:p>
          <a:p>
            <a:r>
              <a:rPr lang="en-IN" i="1" dirty="0">
                <a:latin typeface="Arial" panose="020B0604020202020204" pitchFamily="34" charset="0"/>
                <a:cs typeface="Arial" panose="020B0604020202020204" pitchFamily="34" charset="0"/>
                <a:sym typeface="Wingdings" panose="05000000000000000000" pitchFamily="2" charset="2"/>
              </a:rPr>
              <a:t>It is important to know the sequence of words to predict correct sentiment  or the next word in the sequence.</a:t>
            </a:r>
          </a:p>
          <a:p>
            <a:r>
              <a:rPr lang="en-IN" i="1" dirty="0">
                <a:latin typeface="Arial" panose="020B0604020202020204" pitchFamily="34" charset="0"/>
                <a:cs typeface="Arial" panose="020B0604020202020204" pitchFamily="34" charset="0"/>
                <a:sym typeface="Wingdings" panose="05000000000000000000" pitchFamily="2" charset="2"/>
              </a:rPr>
              <a:t>No information about sequence is captured above. </a:t>
            </a:r>
          </a:p>
          <a:p>
            <a:r>
              <a:rPr lang="en-IN" i="1" dirty="0">
                <a:latin typeface="Arial" panose="020B0604020202020204" pitchFamily="34" charset="0"/>
                <a:cs typeface="Arial" panose="020B0604020202020204" pitchFamily="34" charset="0"/>
                <a:sym typeface="Wingdings" panose="05000000000000000000" pitchFamily="2" charset="2"/>
              </a:rPr>
              <a:t>In other words it is underfitting or not fitting correctly to the data.</a:t>
            </a:r>
            <a:endParaRPr lang="en-IN" i="1"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224631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A15B-AF40-4DCD-BC62-B31791834E7B}"/>
              </a:ext>
            </a:extLst>
          </p:cNvPr>
          <p:cNvSpPr>
            <a:spLocks noGrp="1"/>
          </p:cNvSpPr>
          <p:nvPr>
            <p:ph type="title"/>
          </p:nvPr>
        </p:nvSpPr>
        <p:spPr>
          <a:xfrm>
            <a:off x="3823855" y="2145146"/>
            <a:ext cx="5255490" cy="1485900"/>
          </a:xfrm>
        </p:spPr>
        <p:txBody>
          <a:bodyPr>
            <a:noAutofit/>
          </a:bodyPr>
          <a:lstStyle/>
          <a:p>
            <a:r>
              <a:rPr lang="en-IN" sz="6000" b="1" dirty="0"/>
              <a:t>Types of RNN</a:t>
            </a:r>
          </a:p>
        </p:txBody>
      </p:sp>
    </p:spTree>
    <p:extLst>
      <p:ext uri="{BB962C8B-B14F-4D97-AF65-F5344CB8AC3E}">
        <p14:creationId xmlns:p14="http://schemas.microsoft.com/office/powerpoint/2010/main" val="351889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11AC-BC5C-4A68-81EB-C278F8F83A91}"/>
              </a:ext>
            </a:extLst>
          </p:cNvPr>
          <p:cNvSpPr>
            <a:spLocks noGrp="1"/>
          </p:cNvSpPr>
          <p:nvPr>
            <p:ph type="title"/>
          </p:nvPr>
        </p:nvSpPr>
        <p:spPr>
          <a:xfrm>
            <a:off x="1371600" y="307109"/>
            <a:ext cx="9601200" cy="533400"/>
          </a:xfrm>
        </p:spPr>
        <p:txBody>
          <a:bodyPr>
            <a:normAutofit fontScale="90000"/>
          </a:bodyPr>
          <a:lstStyle/>
          <a:p>
            <a:r>
              <a:rPr lang="en-IN" dirty="0"/>
              <a:t>One to Many</a:t>
            </a:r>
          </a:p>
        </p:txBody>
      </p:sp>
      <p:sp>
        <p:nvSpPr>
          <p:cNvPr id="3" name="Content Placeholder 2">
            <a:extLst>
              <a:ext uri="{FF2B5EF4-FFF2-40B4-BE49-F238E27FC236}">
                <a16:creationId xmlns:a16="http://schemas.microsoft.com/office/drawing/2014/main" id="{94479457-43CF-460B-8DCC-F4B8B1F83D47}"/>
              </a:ext>
            </a:extLst>
          </p:cNvPr>
          <p:cNvSpPr>
            <a:spLocks noGrp="1"/>
          </p:cNvSpPr>
          <p:nvPr>
            <p:ph idx="1"/>
          </p:nvPr>
        </p:nvSpPr>
        <p:spPr>
          <a:xfrm>
            <a:off x="1519382" y="1043853"/>
            <a:ext cx="9601200" cy="2911764"/>
          </a:xfrm>
        </p:spPr>
        <p:txBody>
          <a:bodyPr>
            <a:normAutofit fontScale="85000" lnSpcReduction="20000"/>
          </a:bodyPr>
          <a:lstStyle/>
          <a:p>
            <a:pPr algn="l"/>
            <a:r>
              <a:rPr lang="en-US" b="0" i="0" dirty="0">
                <a:effectLst/>
                <a:latin typeface="Roboto"/>
              </a:rPr>
              <a:t>This is a network with one input and multiple outputs.</a:t>
            </a:r>
            <a:br>
              <a:rPr lang="en-US" b="0" i="0" dirty="0">
                <a:effectLst/>
                <a:latin typeface="Roboto"/>
              </a:rPr>
            </a:br>
            <a:endParaRPr lang="en-US" b="0" i="0" dirty="0">
              <a:effectLst/>
              <a:latin typeface="Roboto"/>
            </a:endParaRPr>
          </a:p>
          <a:p>
            <a:pPr algn="l"/>
            <a:r>
              <a:rPr lang="en-US" b="0" i="0" dirty="0">
                <a:effectLst/>
                <a:latin typeface="Roboto"/>
              </a:rPr>
              <a:t>For instance, it could be an image (input), which is described by a computer with words (outputs). You can see such example in the image below.</a:t>
            </a:r>
          </a:p>
          <a:p>
            <a:pPr algn="l"/>
            <a:r>
              <a:rPr lang="en-US" b="0" i="0" dirty="0">
                <a:effectLst/>
                <a:latin typeface="Roboto"/>
              </a:rPr>
              <a:t> picture of the dog first went through CNN and then was fed into RNN. The network describes the given picture as “black and white dog jumps over bar”. This is pretty accurate, isn’t it?</a:t>
            </a:r>
            <a:br>
              <a:rPr lang="en-US" b="0" i="0" dirty="0">
                <a:effectLst/>
                <a:latin typeface="Roboto"/>
              </a:rPr>
            </a:br>
            <a:endParaRPr lang="en-US" b="0" i="0" dirty="0">
              <a:effectLst/>
              <a:latin typeface="Roboto"/>
            </a:endParaRPr>
          </a:p>
          <a:p>
            <a:pPr algn="l"/>
            <a:r>
              <a:rPr lang="en-US" b="0" i="0" dirty="0">
                <a:effectLst/>
                <a:latin typeface="Roboto"/>
              </a:rPr>
              <a:t>While CNN is responsible here for image processing and feature recognition, our RNN allows the computer to make sense out of the sentence. As you can see, the sentence actually flows quite well.</a:t>
            </a:r>
          </a:p>
          <a:p>
            <a:pPr algn="l"/>
            <a:endParaRPr lang="en-US" b="0" i="0" dirty="0">
              <a:effectLst/>
              <a:latin typeface="Roboto"/>
            </a:endParaRPr>
          </a:p>
          <a:p>
            <a:endParaRPr lang="en-IN" dirty="0"/>
          </a:p>
        </p:txBody>
      </p:sp>
      <p:pic>
        <p:nvPicPr>
          <p:cNvPr id="4" name="Picture 3">
            <a:extLst>
              <a:ext uri="{FF2B5EF4-FFF2-40B4-BE49-F238E27FC236}">
                <a16:creationId xmlns:a16="http://schemas.microsoft.com/office/drawing/2014/main" id="{C6F01FF6-9CE7-4B7D-9130-DC0AF40A25BC}"/>
              </a:ext>
            </a:extLst>
          </p:cNvPr>
          <p:cNvPicPr>
            <a:picLocks noChangeAspect="1"/>
          </p:cNvPicPr>
          <p:nvPr/>
        </p:nvPicPr>
        <p:blipFill>
          <a:blip r:embed="rId2"/>
          <a:stretch>
            <a:fillRect/>
          </a:stretch>
        </p:blipFill>
        <p:spPr>
          <a:xfrm>
            <a:off x="3264910" y="3615540"/>
            <a:ext cx="5662180" cy="2935351"/>
          </a:xfrm>
          <a:prstGeom prst="rect">
            <a:avLst/>
          </a:prstGeom>
        </p:spPr>
      </p:pic>
      <p:sp>
        <p:nvSpPr>
          <p:cNvPr id="6" name="TextBox 5">
            <a:extLst>
              <a:ext uri="{FF2B5EF4-FFF2-40B4-BE49-F238E27FC236}">
                <a16:creationId xmlns:a16="http://schemas.microsoft.com/office/drawing/2014/main" id="{BE4439CD-CBEF-413C-AB40-36F4C0626368}"/>
              </a:ext>
            </a:extLst>
          </p:cNvPr>
          <p:cNvSpPr txBox="1"/>
          <p:nvPr/>
        </p:nvSpPr>
        <p:spPr>
          <a:xfrm>
            <a:off x="3398982" y="6550891"/>
            <a:ext cx="6345382" cy="246221"/>
          </a:xfrm>
          <a:prstGeom prst="rect">
            <a:avLst/>
          </a:prstGeom>
          <a:noFill/>
        </p:spPr>
        <p:txBody>
          <a:bodyPr wrap="square" rtlCol="0">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39521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5EB-00E1-4FE1-A0F3-DD7034E9C42D}"/>
              </a:ext>
            </a:extLst>
          </p:cNvPr>
          <p:cNvSpPr>
            <a:spLocks noGrp="1"/>
          </p:cNvSpPr>
          <p:nvPr>
            <p:ph type="title"/>
          </p:nvPr>
        </p:nvSpPr>
        <p:spPr>
          <a:xfrm>
            <a:off x="1371600" y="177800"/>
            <a:ext cx="9601200" cy="561109"/>
          </a:xfrm>
        </p:spPr>
        <p:txBody>
          <a:bodyPr>
            <a:normAutofit fontScale="90000"/>
          </a:bodyPr>
          <a:lstStyle/>
          <a:p>
            <a:r>
              <a:rPr lang="en-IN" dirty="0"/>
              <a:t>Other RNNs</a:t>
            </a:r>
          </a:p>
        </p:txBody>
      </p:sp>
      <p:pic>
        <p:nvPicPr>
          <p:cNvPr id="5" name="Picture 4">
            <a:extLst>
              <a:ext uri="{FF2B5EF4-FFF2-40B4-BE49-F238E27FC236}">
                <a16:creationId xmlns:a16="http://schemas.microsoft.com/office/drawing/2014/main" id="{570F6485-A326-4156-BFB5-80B25DAB19CD}"/>
              </a:ext>
            </a:extLst>
          </p:cNvPr>
          <p:cNvPicPr>
            <a:picLocks noChangeAspect="1"/>
          </p:cNvPicPr>
          <p:nvPr/>
        </p:nvPicPr>
        <p:blipFill>
          <a:blip r:embed="rId2"/>
          <a:stretch>
            <a:fillRect/>
          </a:stretch>
        </p:blipFill>
        <p:spPr>
          <a:xfrm>
            <a:off x="1371600" y="891308"/>
            <a:ext cx="9531156" cy="5112328"/>
          </a:xfrm>
          <a:prstGeom prst="rect">
            <a:avLst/>
          </a:prstGeom>
        </p:spPr>
      </p:pic>
      <p:sp>
        <p:nvSpPr>
          <p:cNvPr id="7" name="TextBox 6">
            <a:extLst>
              <a:ext uri="{FF2B5EF4-FFF2-40B4-BE49-F238E27FC236}">
                <a16:creationId xmlns:a16="http://schemas.microsoft.com/office/drawing/2014/main" id="{20FD9CC1-B5D2-45DD-A831-8500084D08C8}"/>
              </a:ext>
            </a:extLst>
          </p:cNvPr>
          <p:cNvSpPr txBox="1"/>
          <p:nvPr/>
        </p:nvSpPr>
        <p:spPr>
          <a:xfrm>
            <a:off x="3048000" y="3246643"/>
            <a:ext cx="6096000" cy="369332"/>
          </a:xfrm>
          <a:prstGeom prst="rect">
            <a:avLst/>
          </a:prstGeom>
          <a:noFill/>
        </p:spPr>
        <p:txBody>
          <a:bodyPr wrap="square">
            <a:spAutoFit/>
          </a:bodyPr>
          <a:lstStyle/>
          <a:p>
            <a:r>
              <a:rPr lang="en-IN" b="0" i="0" dirty="0">
                <a:solidFill>
                  <a:srgbClr val="242729"/>
                </a:solidFill>
                <a:effectLst/>
                <a:latin typeface="Arial" panose="020B0604020202020204" pitchFamily="34" charset="0"/>
              </a:rPr>
              <a:t>  </a:t>
            </a:r>
            <a:endParaRPr lang="en-IN" dirty="0"/>
          </a:p>
        </p:txBody>
      </p:sp>
      <p:sp>
        <p:nvSpPr>
          <p:cNvPr id="9" name="TextBox 8">
            <a:extLst>
              <a:ext uri="{FF2B5EF4-FFF2-40B4-BE49-F238E27FC236}">
                <a16:creationId xmlns:a16="http://schemas.microsoft.com/office/drawing/2014/main" id="{54922896-5C9B-462F-8490-F63EB2BA9999}"/>
              </a:ext>
            </a:extLst>
          </p:cNvPr>
          <p:cNvSpPr txBox="1"/>
          <p:nvPr/>
        </p:nvSpPr>
        <p:spPr>
          <a:xfrm>
            <a:off x="3371273" y="6283037"/>
            <a:ext cx="6345382" cy="246221"/>
          </a:xfrm>
          <a:prstGeom prst="rect">
            <a:avLst/>
          </a:prstGeom>
          <a:noFill/>
        </p:spPr>
        <p:txBody>
          <a:bodyPr wrap="square" rtlCol="0">
            <a:spAutoFit/>
          </a:bodyPr>
          <a:lstStyle/>
          <a:p>
            <a:r>
              <a:rPr lang="en-IN" sz="1000" dirty="0">
                <a:solidFill>
                  <a:srgbClr val="FF0000"/>
                </a:solidFill>
              </a:rPr>
              <a:t>Source: http://karpathy.github.io/2015/05/21/rnn-effectiveness/</a:t>
            </a:r>
          </a:p>
        </p:txBody>
      </p:sp>
    </p:spTree>
    <p:extLst>
      <p:ext uri="{BB962C8B-B14F-4D97-AF65-F5344CB8AC3E}">
        <p14:creationId xmlns:p14="http://schemas.microsoft.com/office/powerpoint/2010/main" val="157288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1165-B212-443F-B6A1-A93E05237EE9}"/>
              </a:ext>
            </a:extLst>
          </p:cNvPr>
          <p:cNvSpPr>
            <a:spLocks noGrp="1"/>
          </p:cNvSpPr>
          <p:nvPr>
            <p:ph type="title"/>
          </p:nvPr>
        </p:nvSpPr>
        <p:spPr>
          <a:xfrm>
            <a:off x="1567073" y="212121"/>
            <a:ext cx="8877655" cy="647700"/>
          </a:xfrm>
        </p:spPr>
        <p:txBody>
          <a:bodyPr>
            <a:normAutofit fontScale="90000"/>
          </a:bodyPr>
          <a:lstStyle/>
          <a:p>
            <a:r>
              <a:rPr lang="en-IN" dirty="0"/>
              <a:t>Understanding an RNN representation</a:t>
            </a:r>
          </a:p>
        </p:txBody>
      </p:sp>
      <p:pic>
        <p:nvPicPr>
          <p:cNvPr id="11" name="Picture 10">
            <a:extLst>
              <a:ext uri="{FF2B5EF4-FFF2-40B4-BE49-F238E27FC236}">
                <a16:creationId xmlns:a16="http://schemas.microsoft.com/office/drawing/2014/main" id="{2D669B4B-916C-4257-B306-6BB737427D36}"/>
              </a:ext>
            </a:extLst>
          </p:cNvPr>
          <p:cNvPicPr>
            <a:picLocks noChangeAspect="1"/>
          </p:cNvPicPr>
          <p:nvPr/>
        </p:nvPicPr>
        <p:blipFill>
          <a:blip r:embed="rId2"/>
          <a:stretch>
            <a:fillRect/>
          </a:stretch>
        </p:blipFill>
        <p:spPr>
          <a:xfrm>
            <a:off x="1567073" y="859821"/>
            <a:ext cx="4977610" cy="2704523"/>
          </a:xfrm>
          <a:prstGeom prst="rect">
            <a:avLst/>
          </a:prstGeom>
        </p:spPr>
      </p:pic>
      <p:pic>
        <p:nvPicPr>
          <p:cNvPr id="13" name="Picture 12">
            <a:extLst>
              <a:ext uri="{FF2B5EF4-FFF2-40B4-BE49-F238E27FC236}">
                <a16:creationId xmlns:a16="http://schemas.microsoft.com/office/drawing/2014/main" id="{C04BE294-1E60-4FBE-B5E2-64D7FEDC96AD}"/>
              </a:ext>
            </a:extLst>
          </p:cNvPr>
          <p:cNvPicPr>
            <a:picLocks noChangeAspect="1"/>
          </p:cNvPicPr>
          <p:nvPr/>
        </p:nvPicPr>
        <p:blipFill>
          <a:blip r:embed="rId3"/>
          <a:stretch>
            <a:fillRect/>
          </a:stretch>
        </p:blipFill>
        <p:spPr>
          <a:xfrm>
            <a:off x="6767689" y="859820"/>
            <a:ext cx="5286880" cy="2704523"/>
          </a:xfrm>
          <a:prstGeom prst="rect">
            <a:avLst/>
          </a:prstGeom>
        </p:spPr>
      </p:pic>
      <p:pic>
        <p:nvPicPr>
          <p:cNvPr id="15" name="Picture 14">
            <a:extLst>
              <a:ext uri="{FF2B5EF4-FFF2-40B4-BE49-F238E27FC236}">
                <a16:creationId xmlns:a16="http://schemas.microsoft.com/office/drawing/2014/main" id="{CAFAFE43-84F2-4961-8427-81ED1A90217B}"/>
              </a:ext>
            </a:extLst>
          </p:cNvPr>
          <p:cNvPicPr>
            <a:picLocks noChangeAspect="1"/>
          </p:cNvPicPr>
          <p:nvPr/>
        </p:nvPicPr>
        <p:blipFill>
          <a:blip r:embed="rId4"/>
          <a:stretch>
            <a:fillRect/>
          </a:stretch>
        </p:blipFill>
        <p:spPr>
          <a:xfrm>
            <a:off x="1567073" y="3780655"/>
            <a:ext cx="4977609" cy="2217524"/>
          </a:xfrm>
          <a:prstGeom prst="rect">
            <a:avLst/>
          </a:prstGeom>
        </p:spPr>
      </p:pic>
      <p:pic>
        <p:nvPicPr>
          <p:cNvPr id="17" name="Picture 16">
            <a:extLst>
              <a:ext uri="{FF2B5EF4-FFF2-40B4-BE49-F238E27FC236}">
                <a16:creationId xmlns:a16="http://schemas.microsoft.com/office/drawing/2014/main" id="{76EDEF19-9C30-4600-A517-8C78403298D9}"/>
              </a:ext>
            </a:extLst>
          </p:cNvPr>
          <p:cNvPicPr>
            <a:picLocks noChangeAspect="1"/>
          </p:cNvPicPr>
          <p:nvPr/>
        </p:nvPicPr>
        <p:blipFill>
          <a:blip r:embed="rId5"/>
          <a:stretch>
            <a:fillRect/>
          </a:stretch>
        </p:blipFill>
        <p:spPr>
          <a:xfrm>
            <a:off x="6702786" y="3780654"/>
            <a:ext cx="2708343" cy="2217525"/>
          </a:xfrm>
          <a:prstGeom prst="rect">
            <a:avLst/>
          </a:prstGeom>
        </p:spPr>
      </p:pic>
      <p:sp>
        <p:nvSpPr>
          <p:cNvPr id="19" name="TextBox 18">
            <a:extLst>
              <a:ext uri="{FF2B5EF4-FFF2-40B4-BE49-F238E27FC236}">
                <a16:creationId xmlns:a16="http://schemas.microsoft.com/office/drawing/2014/main" id="{1D97759F-E374-42CA-974C-723A6E54EFC9}"/>
              </a:ext>
            </a:extLst>
          </p:cNvPr>
          <p:cNvSpPr txBox="1"/>
          <p:nvPr/>
        </p:nvSpPr>
        <p:spPr>
          <a:xfrm>
            <a:off x="3496682" y="635437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Tree>
    <p:extLst>
      <p:ext uri="{BB962C8B-B14F-4D97-AF65-F5344CB8AC3E}">
        <p14:creationId xmlns:p14="http://schemas.microsoft.com/office/powerpoint/2010/main" val="3285914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D14F-520D-4D03-A067-7D8D7E7E389D}"/>
              </a:ext>
            </a:extLst>
          </p:cNvPr>
          <p:cNvSpPr>
            <a:spLocks noGrp="1"/>
          </p:cNvSpPr>
          <p:nvPr>
            <p:ph type="title"/>
          </p:nvPr>
        </p:nvSpPr>
        <p:spPr>
          <a:xfrm>
            <a:off x="1371600" y="219941"/>
            <a:ext cx="9601200" cy="786823"/>
          </a:xfrm>
        </p:spPr>
        <p:txBody>
          <a:bodyPr>
            <a:normAutofit fontScale="90000"/>
          </a:bodyPr>
          <a:lstStyle/>
          <a:p>
            <a:r>
              <a:rPr lang="en-IN" dirty="0"/>
              <a:t>Vanishing and Exploding Gradient Problem</a:t>
            </a:r>
          </a:p>
        </p:txBody>
      </p:sp>
      <p:sp>
        <p:nvSpPr>
          <p:cNvPr id="3" name="Content Placeholder 2">
            <a:extLst>
              <a:ext uri="{FF2B5EF4-FFF2-40B4-BE49-F238E27FC236}">
                <a16:creationId xmlns:a16="http://schemas.microsoft.com/office/drawing/2014/main" id="{92167FE7-3CBD-4C30-80C6-D206B26FC3FE}"/>
              </a:ext>
            </a:extLst>
          </p:cNvPr>
          <p:cNvSpPr>
            <a:spLocks noGrp="1"/>
          </p:cNvSpPr>
          <p:nvPr>
            <p:ph idx="1"/>
          </p:nvPr>
        </p:nvSpPr>
        <p:spPr>
          <a:xfrm>
            <a:off x="1371600" y="1122218"/>
            <a:ext cx="4170218" cy="5488132"/>
          </a:xfrm>
        </p:spPr>
        <p:txBody>
          <a:bodyPr>
            <a:normAutofit fontScale="92500"/>
          </a:bodyPr>
          <a:lstStyle/>
          <a:p>
            <a:r>
              <a:rPr lang="en-US" b="0" i="0" dirty="0">
                <a:effectLst/>
                <a:latin typeface="Roboto"/>
              </a:rPr>
              <a:t>every single neuron that participated in the calculation of the output, should have its weight updated to </a:t>
            </a:r>
            <a:r>
              <a:rPr lang="en-US" b="0" i="0" dirty="0">
                <a:solidFill>
                  <a:srgbClr val="00B050"/>
                </a:solidFill>
                <a:effectLst/>
                <a:latin typeface="Roboto"/>
              </a:rPr>
              <a:t>minimize the error.</a:t>
            </a:r>
          </a:p>
          <a:p>
            <a:r>
              <a:rPr lang="en-US" b="0" i="0" dirty="0">
                <a:effectLst/>
                <a:latin typeface="Roboto"/>
              </a:rPr>
              <a:t>it’s not just the neurons directly below this output layer that contributed but all of the neurons far back in time</a:t>
            </a:r>
          </a:p>
          <a:p>
            <a:r>
              <a:rPr lang="en-IN" dirty="0"/>
              <a:t>This causes an effect of </a:t>
            </a:r>
            <a:r>
              <a:rPr lang="en-IN" dirty="0">
                <a:solidFill>
                  <a:schemeClr val="accent6">
                    <a:lumMod val="50000"/>
                  </a:schemeClr>
                </a:solidFill>
              </a:rPr>
              <a:t>gradients quickly turning to zero.</a:t>
            </a:r>
          </a:p>
          <a:p>
            <a:r>
              <a:rPr lang="en-IN" dirty="0">
                <a:solidFill>
                  <a:schemeClr val="tx1"/>
                </a:solidFill>
              </a:rPr>
              <a:t>A zero gradient at a neuron means the weight will not update anymore.</a:t>
            </a:r>
          </a:p>
          <a:p>
            <a:r>
              <a:rPr lang="en-IN" dirty="0">
                <a:solidFill>
                  <a:schemeClr val="tx1"/>
                </a:solidFill>
              </a:rPr>
              <a:t>Thus the far off layers from the output will tend to not contribute to the output as their weights are not correctly updated.</a:t>
            </a:r>
          </a:p>
        </p:txBody>
      </p:sp>
      <p:pic>
        <p:nvPicPr>
          <p:cNvPr id="6" name="Picture 5">
            <a:extLst>
              <a:ext uri="{FF2B5EF4-FFF2-40B4-BE49-F238E27FC236}">
                <a16:creationId xmlns:a16="http://schemas.microsoft.com/office/drawing/2014/main" id="{84819DED-BC13-47EA-9E71-67C41331C453}"/>
              </a:ext>
            </a:extLst>
          </p:cNvPr>
          <p:cNvPicPr>
            <a:picLocks noChangeAspect="1"/>
          </p:cNvPicPr>
          <p:nvPr/>
        </p:nvPicPr>
        <p:blipFill>
          <a:blip r:embed="rId2"/>
          <a:stretch>
            <a:fillRect/>
          </a:stretch>
        </p:blipFill>
        <p:spPr>
          <a:xfrm>
            <a:off x="6206835" y="1121200"/>
            <a:ext cx="5624885" cy="3558035"/>
          </a:xfrm>
          <a:prstGeom prst="rect">
            <a:avLst/>
          </a:prstGeom>
        </p:spPr>
      </p:pic>
    </p:spTree>
    <p:extLst>
      <p:ext uri="{BB962C8B-B14F-4D97-AF65-F5344CB8AC3E}">
        <p14:creationId xmlns:p14="http://schemas.microsoft.com/office/powerpoint/2010/main" val="2318781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96F8-1566-4370-A26A-457C27BEE01D}"/>
              </a:ext>
            </a:extLst>
          </p:cNvPr>
          <p:cNvSpPr>
            <a:spLocks noGrp="1"/>
          </p:cNvSpPr>
          <p:nvPr>
            <p:ph type="title"/>
          </p:nvPr>
        </p:nvSpPr>
        <p:spPr>
          <a:xfrm>
            <a:off x="1371600" y="48491"/>
            <a:ext cx="9601200" cy="671945"/>
          </a:xfrm>
        </p:spPr>
        <p:txBody>
          <a:bodyPr>
            <a:normAutofit fontScale="90000"/>
          </a:bodyPr>
          <a:lstStyle/>
          <a:p>
            <a:r>
              <a:rPr lang="en-IN" dirty="0"/>
              <a:t>Enter LSTM</a:t>
            </a:r>
          </a:p>
        </p:txBody>
      </p:sp>
      <p:sp>
        <p:nvSpPr>
          <p:cNvPr id="3" name="Content Placeholder 2">
            <a:extLst>
              <a:ext uri="{FF2B5EF4-FFF2-40B4-BE49-F238E27FC236}">
                <a16:creationId xmlns:a16="http://schemas.microsoft.com/office/drawing/2014/main" id="{6C6E668C-6681-4393-8E38-C1585AA135AA}"/>
              </a:ext>
            </a:extLst>
          </p:cNvPr>
          <p:cNvSpPr>
            <a:spLocks noGrp="1"/>
          </p:cNvSpPr>
          <p:nvPr>
            <p:ph idx="1"/>
          </p:nvPr>
        </p:nvSpPr>
        <p:spPr>
          <a:xfrm>
            <a:off x="1445490" y="845128"/>
            <a:ext cx="4650509" cy="5569818"/>
          </a:xfrm>
        </p:spPr>
        <p:txBody>
          <a:bodyPr/>
          <a:lstStyle/>
          <a:p>
            <a:pPr algn="l">
              <a:buFont typeface="Arial" panose="020B0604020202020204" pitchFamily="34" charset="0"/>
              <a:buChar char="•"/>
            </a:pPr>
            <a:r>
              <a:rPr lang="en-US" b="0" i="0" dirty="0">
                <a:solidFill>
                  <a:srgbClr val="414549"/>
                </a:solidFill>
                <a:effectLst/>
                <a:latin typeface="Roboto"/>
              </a:rPr>
              <a:t>ct-1 stands for the input from a memory cell in time point t;</a:t>
            </a:r>
            <a:br>
              <a:rPr lang="en-US" b="0" i="0" dirty="0">
                <a:solidFill>
                  <a:srgbClr val="414549"/>
                </a:solidFill>
                <a:effectLst/>
                <a:latin typeface="Roboto"/>
              </a:rPr>
            </a:br>
            <a:endParaRPr lang="en-US" b="0" i="0" dirty="0">
              <a:solidFill>
                <a:srgbClr val="414549"/>
              </a:solidFill>
              <a:effectLst/>
              <a:latin typeface="Roboto"/>
            </a:endParaRPr>
          </a:p>
          <a:p>
            <a:pPr algn="l">
              <a:buFont typeface="Arial" panose="020B0604020202020204" pitchFamily="34" charset="0"/>
              <a:buChar char="•"/>
            </a:pPr>
            <a:r>
              <a:rPr lang="en-US" b="0" i="0" dirty="0" err="1">
                <a:solidFill>
                  <a:srgbClr val="414549"/>
                </a:solidFill>
                <a:effectLst/>
                <a:latin typeface="Roboto"/>
              </a:rPr>
              <a:t>xt</a:t>
            </a:r>
            <a:r>
              <a:rPr lang="en-US" b="0" i="0" dirty="0">
                <a:solidFill>
                  <a:srgbClr val="414549"/>
                </a:solidFill>
                <a:effectLst/>
                <a:latin typeface="Roboto"/>
              </a:rPr>
              <a:t> is an input in time point t;</a:t>
            </a:r>
            <a:br>
              <a:rPr lang="en-US" b="0" i="0" dirty="0">
                <a:solidFill>
                  <a:srgbClr val="414549"/>
                </a:solidFill>
                <a:effectLst/>
                <a:latin typeface="Roboto"/>
              </a:rPr>
            </a:br>
            <a:endParaRPr lang="en-US" b="0" i="0" dirty="0">
              <a:solidFill>
                <a:srgbClr val="414549"/>
              </a:solidFill>
              <a:effectLst/>
              <a:latin typeface="Roboto"/>
            </a:endParaRPr>
          </a:p>
          <a:p>
            <a:pPr algn="l">
              <a:buFont typeface="Arial" panose="020B0604020202020204" pitchFamily="34" charset="0"/>
              <a:buChar char="•"/>
            </a:pPr>
            <a:r>
              <a:rPr lang="en-US" b="0" i="0" dirty="0" err="1">
                <a:solidFill>
                  <a:srgbClr val="414549"/>
                </a:solidFill>
                <a:effectLst/>
                <a:latin typeface="Roboto"/>
              </a:rPr>
              <a:t>ht</a:t>
            </a:r>
            <a:r>
              <a:rPr lang="en-US" b="0" i="0" dirty="0">
                <a:solidFill>
                  <a:srgbClr val="414549"/>
                </a:solidFill>
                <a:effectLst/>
                <a:latin typeface="Roboto"/>
              </a:rPr>
              <a:t> is an output in time point t that goes to both the output layer and the hidden layer in the next time point.</a:t>
            </a:r>
          </a:p>
          <a:p>
            <a:pPr algn="l">
              <a:buFont typeface="Arial" panose="020B0604020202020204" pitchFamily="34" charset="0"/>
              <a:buChar char="•"/>
            </a:pPr>
            <a:r>
              <a:rPr lang="en-US" dirty="0">
                <a:solidFill>
                  <a:srgbClr val="414549"/>
                </a:solidFill>
                <a:latin typeface="Roboto"/>
              </a:rPr>
              <a:t>Based on the values passed to tanh, sigmoid and other operations in a cell, an LSTM cell decides if a memory will be propagated to next cell or not and if the previous states will contribute to the current state.</a:t>
            </a:r>
            <a:endParaRPr lang="en-US" b="0" i="0" dirty="0">
              <a:solidFill>
                <a:srgbClr val="414549"/>
              </a:solidFill>
              <a:effectLst/>
              <a:latin typeface="Roboto"/>
            </a:endParaRPr>
          </a:p>
          <a:p>
            <a:endParaRPr lang="en-IN" dirty="0"/>
          </a:p>
        </p:txBody>
      </p:sp>
      <p:pic>
        <p:nvPicPr>
          <p:cNvPr id="4" name="Picture 3">
            <a:extLst>
              <a:ext uri="{FF2B5EF4-FFF2-40B4-BE49-F238E27FC236}">
                <a16:creationId xmlns:a16="http://schemas.microsoft.com/office/drawing/2014/main" id="{A521C901-616F-4006-9C4C-76A9566364D7}"/>
              </a:ext>
            </a:extLst>
          </p:cNvPr>
          <p:cNvPicPr>
            <a:picLocks noChangeAspect="1"/>
          </p:cNvPicPr>
          <p:nvPr/>
        </p:nvPicPr>
        <p:blipFill>
          <a:blip r:embed="rId2"/>
          <a:stretch>
            <a:fillRect/>
          </a:stretch>
        </p:blipFill>
        <p:spPr>
          <a:xfrm>
            <a:off x="7178447" y="618835"/>
            <a:ext cx="4599504" cy="2665557"/>
          </a:xfrm>
          <a:prstGeom prst="rect">
            <a:avLst/>
          </a:prstGeom>
        </p:spPr>
      </p:pic>
      <p:pic>
        <p:nvPicPr>
          <p:cNvPr id="5" name="Picture 4">
            <a:extLst>
              <a:ext uri="{FF2B5EF4-FFF2-40B4-BE49-F238E27FC236}">
                <a16:creationId xmlns:a16="http://schemas.microsoft.com/office/drawing/2014/main" id="{98D13D30-2BC6-4BA6-A295-2502C4013AF1}"/>
              </a:ext>
            </a:extLst>
          </p:cNvPr>
          <p:cNvPicPr>
            <a:picLocks noChangeAspect="1"/>
          </p:cNvPicPr>
          <p:nvPr/>
        </p:nvPicPr>
        <p:blipFill>
          <a:blip r:embed="rId3"/>
          <a:stretch>
            <a:fillRect/>
          </a:stretch>
        </p:blipFill>
        <p:spPr>
          <a:xfrm>
            <a:off x="7127441" y="3529736"/>
            <a:ext cx="4650509" cy="2885209"/>
          </a:xfrm>
          <a:prstGeom prst="rect">
            <a:avLst/>
          </a:prstGeom>
        </p:spPr>
      </p:pic>
      <p:sp>
        <p:nvSpPr>
          <p:cNvPr id="7" name="TextBox 6">
            <a:extLst>
              <a:ext uri="{FF2B5EF4-FFF2-40B4-BE49-F238E27FC236}">
                <a16:creationId xmlns:a16="http://schemas.microsoft.com/office/drawing/2014/main" id="{1F7C71EA-7C2E-4EC5-A484-0D3513683B0C}"/>
              </a:ext>
            </a:extLst>
          </p:cNvPr>
          <p:cNvSpPr txBox="1"/>
          <p:nvPr/>
        </p:nvSpPr>
        <p:spPr>
          <a:xfrm>
            <a:off x="3552100" y="658669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Tree>
    <p:extLst>
      <p:ext uri="{BB962C8B-B14F-4D97-AF65-F5344CB8AC3E}">
        <p14:creationId xmlns:p14="http://schemas.microsoft.com/office/powerpoint/2010/main" val="376578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1B83-1435-4A1A-9681-8F99D989B5C8}"/>
              </a:ext>
            </a:extLst>
          </p:cNvPr>
          <p:cNvSpPr>
            <a:spLocks noGrp="1"/>
          </p:cNvSpPr>
          <p:nvPr>
            <p:ph type="title"/>
          </p:nvPr>
        </p:nvSpPr>
        <p:spPr>
          <a:xfrm>
            <a:off x="1371600" y="140854"/>
            <a:ext cx="9601200" cy="671946"/>
          </a:xfrm>
        </p:spPr>
        <p:txBody>
          <a:bodyPr>
            <a:normAutofit fontScale="90000"/>
          </a:bodyPr>
          <a:lstStyle/>
          <a:p>
            <a:r>
              <a:rPr lang="en-IN" dirty="0"/>
              <a:t>LSTM gates</a:t>
            </a:r>
          </a:p>
        </p:txBody>
      </p:sp>
      <p:sp>
        <p:nvSpPr>
          <p:cNvPr id="3" name="Content Placeholder 2">
            <a:extLst>
              <a:ext uri="{FF2B5EF4-FFF2-40B4-BE49-F238E27FC236}">
                <a16:creationId xmlns:a16="http://schemas.microsoft.com/office/drawing/2014/main" id="{42E3E814-0C13-4FA0-B790-9BB89CCA2F31}"/>
              </a:ext>
            </a:extLst>
          </p:cNvPr>
          <p:cNvSpPr>
            <a:spLocks noGrp="1"/>
          </p:cNvSpPr>
          <p:nvPr>
            <p:ph idx="1"/>
          </p:nvPr>
        </p:nvSpPr>
        <p:spPr>
          <a:xfrm>
            <a:off x="1473200" y="835891"/>
            <a:ext cx="3283527" cy="4789054"/>
          </a:xfrm>
        </p:spPr>
        <p:txBody>
          <a:bodyPr>
            <a:normAutofit/>
          </a:bodyPr>
          <a:lstStyle/>
          <a:p>
            <a:r>
              <a:rPr lang="en-IN" b="1" dirty="0"/>
              <a:t>Input Gate: </a:t>
            </a:r>
            <a:r>
              <a:rPr lang="en-IN" dirty="0"/>
              <a:t>Decides whether an input will be considered for calculation of an output or not,</a:t>
            </a:r>
          </a:p>
          <a:p>
            <a:r>
              <a:rPr lang="en-IN" b="1" dirty="0"/>
              <a:t>Forget Gate: </a:t>
            </a:r>
            <a:r>
              <a:rPr lang="en-IN" dirty="0"/>
              <a:t>Whether previous learned concepts will be forgotten.</a:t>
            </a:r>
          </a:p>
          <a:p>
            <a:r>
              <a:rPr lang="en-IN" b="1" dirty="0"/>
              <a:t>Output Gate: </a:t>
            </a:r>
            <a:r>
              <a:rPr lang="en-US" b="0" i="0" dirty="0">
                <a:solidFill>
                  <a:srgbClr val="000000"/>
                </a:solidFill>
                <a:effectLst/>
                <a:latin typeface="Gotham SSm A"/>
              </a:rPr>
              <a:t>The output gate determines the value of the next hidden state. This state contains information on previous inputs.</a:t>
            </a:r>
            <a:endParaRPr lang="en-IN" b="1" dirty="0"/>
          </a:p>
        </p:txBody>
      </p:sp>
      <p:pic>
        <p:nvPicPr>
          <p:cNvPr id="4" name="Picture 3">
            <a:extLst>
              <a:ext uri="{FF2B5EF4-FFF2-40B4-BE49-F238E27FC236}">
                <a16:creationId xmlns:a16="http://schemas.microsoft.com/office/drawing/2014/main" id="{F7C94DCA-59B2-4C4F-8F9F-0A87C6796C12}"/>
              </a:ext>
            </a:extLst>
          </p:cNvPr>
          <p:cNvPicPr>
            <a:picLocks noChangeAspect="1"/>
          </p:cNvPicPr>
          <p:nvPr/>
        </p:nvPicPr>
        <p:blipFill>
          <a:blip r:embed="rId2"/>
          <a:stretch>
            <a:fillRect/>
          </a:stretch>
        </p:blipFill>
        <p:spPr>
          <a:xfrm>
            <a:off x="5015345" y="476827"/>
            <a:ext cx="6995824" cy="4438650"/>
          </a:xfrm>
          <a:prstGeom prst="rect">
            <a:avLst/>
          </a:prstGeom>
        </p:spPr>
      </p:pic>
      <p:sp>
        <p:nvSpPr>
          <p:cNvPr id="5" name="TextBox 4">
            <a:extLst>
              <a:ext uri="{FF2B5EF4-FFF2-40B4-BE49-F238E27FC236}">
                <a16:creationId xmlns:a16="http://schemas.microsoft.com/office/drawing/2014/main" id="{90F9F058-0592-4421-872B-BFA890F63AA0}"/>
              </a:ext>
            </a:extLst>
          </p:cNvPr>
          <p:cNvSpPr txBox="1"/>
          <p:nvPr/>
        </p:nvSpPr>
        <p:spPr>
          <a:xfrm>
            <a:off x="2650836" y="6211669"/>
            <a:ext cx="8321964" cy="369332"/>
          </a:xfrm>
          <a:prstGeom prst="rect">
            <a:avLst/>
          </a:prstGeom>
          <a:noFill/>
        </p:spPr>
        <p:txBody>
          <a:bodyPr wrap="square" rtlCol="0">
            <a:spAutoFit/>
          </a:bodyPr>
          <a:lstStyle/>
          <a:p>
            <a:r>
              <a:rPr lang="en-IN" dirty="0" err="1">
                <a:solidFill>
                  <a:srgbClr val="FF0000"/>
                </a:solidFill>
              </a:rPr>
              <a:t>Source:https</a:t>
            </a:r>
            <a:r>
              <a:rPr lang="en-IN" dirty="0">
                <a:solidFill>
                  <a:srgbClr val="FF0000"/>
                </a:solidFill>
              </a:rPr>
              <a:t>://www.pluralsight.com/guides/introduction-to-lstm-units-in-rnn</a:t>
            </a:r>
          </a:p>
        </p:txBody>
      </p:sp>
    </p:spTree>
    <p:extLst>
      <p:ext uri="{BB962C8B-B14F-4D97-AF65-F5344CB8AC3E}">
        <p14:creationId xmlns:p14="http://schemas.microsoft.com/office/powerpoint/2010/main" val="2593631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7708-DBD5-4272-8828-6B2AC6922F0A}"/>
              </a:ext>
            </a:extLst>
          </p:cNvPr>
          <p:cNvSpPr>
            <a:spLocks noGrp="1"/>
          </p:cNvSpPr>
          <p:nvPr>
            <p:ph type="title"/>
          </p:nvPr>
        </p:nvSpPr>
        <p:spPr>
          <a:xfrm>
            <a:off x="1371600" y="247650"/>
            <a:ext cx="9601200" cy="648277"/>
          </a:xfrm>
        </p:spPr>
        <p:txBody>
          <a:bodyPr>
            <a:normAutofit fontScale="90000"/>
          </a:bodyPr>
          <a:lstStyle/>
          <a:p>
            <a:r>
              <a:rPr lang="en-IN" dirty="0"/>
              <a:t>Example – language translation</a:t>
            </a:r>
          </a:p>
        </p:txBody>
      </p:sp>
      <p:pic>
        <p:nvPicPr>
          <p:cNvPr id="6" name="Content Placeholder 5">
            <a:extLst>
              <a:ext uri="{FF2B5EF4-FFF2-40B4-BE49-F238E27FC236}">
                <a16:creationId xmlns:a16="http://schemas.microsoft.com/office/drawing/2014/main" id="{6E022CF5-ADE0-49F0-A261-F1784530EC11}"/>
              </a:ext>
            </a:extLst>
          </p:cNvPr>
          <p:cNvPicPr>
            <a:picLocks noGrp="1" noChangeAspect="1"/>
          </p:cNvPicPr>
          <p:nvPr>
            <p:ph idx="1"/>
          </p:nvPr>
        </p:nvPicPr>
        <p:blipFill>
          <a:blip r:embed="rId2"/>
          <a:stretch>
            <a:fillRect/>
          </a:stretch>
        </p:blipFill>
        <p:spPr>
          <a:xfrm>
            <a:off x="5763491" y="1056987"/>
            <a:ext cx="6222582" cy="3581400"/>
          </a:xfrm>
          <a:prstGeom prst="rect">
            <a:avLst/>
          </a:prstGeom>
        </p:spPr>
      </p:pic>
      <p:sp>
        <p:nvSpPr>
          <p:cNvPr id="5" name="TextBox 4">
            <a:extLst>
              <a:ext uri="{FF2B5EF4-FFF2-40B4-BE49-F238E27FC236}">
                <a16:creationId xmlns:a16="http://schemas.microsoft.com/office/drawing/2014/main" id="{9E3F8925-5E01-4926-89EA-BEA34357819A}"/>
              </a:ext>
            </a:extLst>
          </p:cNvPr>
          <p:cNvSpPr txBox="1"/>
          <p:nvPr/>
        </p:nvSpPr>
        <p:spPr>
          <a:xfrm>
            <a:off x="3552100" y="658669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
        <p:nvSpPr>
          <p:cNvPr id="7" name="TextBox 6">
            <a:extLst>
              <a:ext uri="{FF2B5EF4-FFF2-40B4-BE49-F238E27FC236}">
                <a16:creationId xmlns:a16="http://schemas.microsoft.com/office/drawing/2014/main" id="{80373C92-5A86-4D3F-8B14-16F8DF06210D}"/>
              </a:ext>
            </a:extLst>
          </p:cNvPr>
          <p:cNvSpPr txBox="1"/>
          <p:nvPr/>
        </p:nvSpPr>
        <p:spPr>
          <a:xfrm>
            <a:off x="1524000" y="1163782"/>
            <a:ext cx="4100945" cy="563231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Roboto"/>
              </a:rPr>
              <a:t>when we change the word “boy” to “girl” in the English sentence</a:t>
            </a:r>
          </a:p>
          <a:p>
            <a:endParaRPr lang="en-US" b="0" i="0" dirty="0">
              <a:effectLst/>
              <a:latin typeface="Roboto"/>
            </a:endParaRPr>
          </a:p>
          <a:p>
            <a:pPr marL="285750" indent="-285750">
              <a:buFont typeface="Arial" panose="020B0604020202020204" pitchFamily="34" charset="0"/>
              <a:buChar char="•"/>
            </a:pPr>
            <a:r>
              <a:rPr lang="en-US" b="0" i="0" dirty="0">
                <a:effectLst/>
                <a:latin typeface="Roboto"/>
              </a:rPr>
              <a:t> the Czech translation has two additional words changed because in Czech the verb form depends on the subject’s gender</a:t>
            </a:r>
          </a:p>
          <a:p>
            <a:pPr marL="285750" indent="-285750">
              <a:buFont typeface="Arial" panose="020B0604020202020204" pitchFamily="34" charset="0"/>
              <a:buChar char="•"/>
            </a:pPr>
            <a:endParaRPr lang="en-US" b="0" i="0" dirty="0">
              <a:effectLst/>
              <a:latin typeface="Roboto"/>
            </a:endParaRPr>
          </a:p>
          <a:p>
            <a:pPr marL="285750" indent="-285750">
              <a:buFont typeface="Arial" panose="020B0604020202020204" pitchFamily="34" charset="0"/>
              <a:buChar char="•"/>
            </a:pPr>
            <a:r>
              <a:rPr lang="en-US" dirty="0">
                <a:latin typeface="Roboto"/>
              </a:rPr>
              <a:t>The forget gate makes sure it forgets the boy part.</a:t>
            </a:r>
          </a:p>
          <a:p>
            <a:pPr marL="285750" indent="-285750">
              <a:buFont typeface="Arial" panose="020B0604020202020204" pitchFamily="34" charset="0"/>
              <a:buChar char="•"/>
            </a:pPr>
            <a:r>
              <a:rPr lang="en-US" b="0" i="0" dirty="0">
                <a:effectLst/>
                <a:latin typeface="Roboto"/>
              </a:rPr>
              <a:t>Input gate takes in girl as a wor</a:t>
            </a:r>
            <a:r>
              <a:rPr lang="en-US" dirty="0">
                <a:latin typeface="Roboto"/>
              </a:rPr>
              <a:t>d to calculate translation.</a:t>
            </a:r>
          </a:p>
          <a:p>
            <a:pPr marL="285750" indent="-285750">
              <a:buFont typeface="Arial" panose="020B0604020202020204" pitchFamily="34" charset="0"/>
              <a:buChar char="•"/>
            </a:pPr>
            <a:endParaRPr lang="en-US" b="0" i="0" dirty="0">
              <a:effectLst/>
              <a:latin typeface="Roboto"/>
            </a:endParaRPr>
          </a:p>
          <a:p>
            <a:pPr marL="285750" indent="-285750">
              <a:buFont typeface="Arial" panose="020B0604020202020204" pitchFamily="34" charset="0"/>
              <a:buChar char="•"/>
            </a:pPr>
            <a:r>
              <a:rPr lang="en-US" dirty="0">
                <a:latin typeface="Roboto"/>
              </a:rPr>
              <a:t>And thus the gates have effectively forgotten and remembered the appropriate parts of the sentence based on the changes in input.</a:t>
            </a:r>
            <a:endParaRPr lang="en-US" b="0" i="0" dirty="0">
              <a:effectLst/>
              <a:latin typeface="Roboto"/>
            </a:endParaRPr>
          </a:p>
          <a:p>
            <a:endParaRPr lang="en-US" b="0" i="0" dirty="0">
              <a:effectLst/>
              <a:latin typeface="Roboto"/>
            </a:endParaRPr>
          </a:p>
          <a:p>
            <a:pPr marL="285750" indent="-285750">
              <a:buFont typeface="Arial" panose="020B0604020202020204" pitchFamily="34" charset="0"/>
              <a:buChar char="•"/>
            </a:pPr>
            <a:endParaRPr lang="en-US" dirty="0">
              <a:latin typeface="Roboto"/>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4374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DB5-4302-4C0D-BE75-CC8C346B3F55}"/>
              </a:ext>
            </a:extLst>
          </p:cNvPr>
          <p:cNvSpPr>
            <a:spLocks noGrp="1"/>
          </p:cNvSpPr>
          <p:nvPr>
            <p:ph type="title"/>
          </p:nvPr>
        </p:nvSpPr>
        <p:spPr>
          <a:xfrm>
            <a:off x="1371600" y="685800"/>
            <a:ext cx="9601200" cy="607291"/>
          </a:xfrm>
        </p:spPr>
        <p:txBody>
          <a:bodyPr>
            <a:normAutofit fontScale="90000"/>
          </a:bodyPr>
          <a:lstStyle/>
          <a:p>
            <a:r>
              <a:rPr lang="en-IN" dirty="0"/>
              <a:t>Introducing CNN</a:t>
            </a:r>
          </a:p>
        </p:txBody>
      </p:sp>
      <p:sp>
        <p:nvSpPr>
          <p:cNvPr id="3" name="Content Placeholder 2">
            <a:extLst>
              <a:ext uri="{FF2B5EF4-FFF2-40B4-BE49-F238E27FC236}">
                <a16:creationId xmlns:a16="http://schemas.microsoft.com/office/drawing/2014/main" id="{A0ED5E5B-377F-4FE5-B410-CEF93693AACF}"/>
              </a:ext>
            </a:extLst>
          </p:cNvPr>
          <p:cNvSpPr>
            <a:spLocks noGrp="1"/>
          </p:cNvSpPr>
          <p:nvPr>
            <p:ph idx="1"/>
          </p:nvPr>
        </p:nvSpPr>
        <p:spPr>
          <a:xfrm>
            <a:off x="1371600" y="1399309"/>
            <a:ext cx="9601200" cy="4410364"/>
          </a:xfrm>
        </p:spPr>
        <p:txBody>
          <a:bodyPr>
            <a:normAutofit/>
          </a:bodyPr>
          <a:lstStyle/>
          <a:p>
            <a:r>
              <a:rPr lang="en-IN" dirty="0"/>
              <a:t>Images have features. These features help determine what the image is about</a:t>
            </a:r>
          </a:p>
          <a:p>
            <a:r>
              <a:rPr lang="en-IN" dirty="0"/>
              <a:t>To extract image features we need to pass filters over images</a:t>
            </a:r>
          </a:p>
          <a:p>
            <a:r>
              <a:rPr lang="en-IN" dirty="0"/>
              <a:t>These filters capture intrinsic relation between different sections of the images</a:t>
            </a:r>
          </a:p>
          <a:p>
            <a:r>
              <a:rPr lang="en-IN" dirty="0"/>
              <a:t>As these filters are passed through the image, features get detected like eyes, nose, mouth ears and other facial features or image features.</a:t>
            </a:r>
          </a:p>
          <a:p>
            <a:r>
              <a:rPr lang="en-IN" dirty="0"/>
              <a:t>These layers form input to the other layers.</a:t>
            </a:r>
          </a:p>
          <a:p>
            <a:r>
              <a:rPr lang="en-IN" dirty="0"/>
              <a:t>These layers capture relationship between these features.</a:t>
            </a:r>
          </a:p>
          <a:p>
            <a:r>
              <a:rPr lang="en-IN" dirty="0"/>
              <a:t>Eventually as an image is passed via multiple convolutional and activation layers the prediction of image can happen.</a:t>
            </a:r>
          </a:p>
        </p:txBody>
      </p:sp>
    </p:spTree>
    <p:extLst>
      <p:ext uri="{BB962C8B-B14F-4D97-AF65-F5344CB8AC3E}">
        <p14:creationId xmlns:p14="http://schemas.microsoft.com/office/powerpoint/2010/main" val="3298556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1E69-4002-453C-A035-270B6E16275B}"/>
              </a:ext>
            </a:extLst>
          </p:cNvPr>
          <p:cNvSpPr>
            <a:spLocks noGrp="1"/>
          </p:cNvSpPr>
          <p:nvPr>
            <p:ph type="title"/>
          </p:nvPr>
        </p:nvSpPr>
        <p:spPr>
          <a:xfrm>
            <a:off x="1332689" y="209165"/>
            <a:ext cx="9688749" cy="403698"/>
          </a:xfrm>
        </p:spPr>
        <p:txBody>
          <a:bodyPr>
            <a:normAutofit fontScale="90000"/>
          </a:bodyPr>
          <a:lstStyle/>
          <a:p>
            <a:r>
              <a:rPr lang="en-IN" dirty="0"/>
              <a:t>Convolution Layer</a:t>
            </a:r>
          </a:p>
        </p:txBody>
      </p:sp>
      <p:sp>
        <p:nvSpPr>
          <p:cNvPr id="3" name="Content Placeholder 2">
            <a:extLst>
              <a:ext uri="{FF2B5EF4-FFF2-40B4-BE49-F238E27FC236}">
                <a16:creationId xmlns:a16="http://schemas.microsoft.com/office/drawing/2014/main" id="{C082F7D0-61FC-40B2-A4EA-FE33C88B7DFF}"/>
              </a:ext>
            </a:extLst>
          </p:cNvPr>
          <p:cNvSpPr>
            <a:spLocks noGrp="1"/>
          </p:cNvSpPr>
          <p:nvPr>
            <p:ph idx="1"/>
          </p:nvPr>
        </p:nvSpPr>
        <p:spPr>
          <a:xfrm>
            <a:off x="1381328" y="804451"/>
            <a:ext cx="9591472" cy="1739332"/>
          </a:xfrm>
        </p:spPr>
        <p:txBody>
          <a:bodyPr>
            <a:normAutofit fontScale="92500" lnSpcReduction="10000"/>
          </a:bodyPr>
          <a:lstStyle/>
          <a:p>
            <a:r>
              <a:rPr lang="en-IN" dirty="0"/>
              <a:t>A filter is passed through an image like below to detect features like edge, colour and other curves in an image</a:t>
            </a:r>
          </a:p>
          <a:p>
            <a:r>
              <a:rPr lang="en-IN" dirty="0"/>
              <a:t>A feature like image 2 will be used to detect a specific part of a mouse in image 3</a:t>
            </a:r>
          </a:p>
          <a:p>
            <a:r>
              <a:rPr lang="en-IN" dirty="0"/>
              <a:t>Filters to detect various features are automatically decided by a CNN by adjusting its weights over time.</a:t>
            </a:r>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F8ED1B0C-182D-4BFE-BD28-A36E4D2CEA44}"/>
              </a:ext>
            </a:extLst>
          </p:cNvPr>
          <p:cNvPicPr>
            <a:picLocks noChangeAspect="1"/>
          </p:cNvPicPr>
          <p:nvPr/>
        </p:nvPicPr>
        <p:blipFill>
          <a:blip r:embed="rId2"/>
          <a:stretch>
            <a:fillRect/>
          </a:stretch>
        </p:blipFill>
        <p:spPr>
          <a:xfrm>
            <a:off x="1124527" y="2821580"/>
            <a:ext cx="4280170" cy="1987482"/>
          </a:xfrm>
          <a:prstGeom prst="rect">
            <a:avLst/>
          </a:prstGeom>
        </p:spPr>
      </p:pic>
      <p:pic>
        <p:nvPicPr>
          <p:cNvPr id="5" name="Picture 4">
            <a:extLst>
              <a:ext uri="{FF2B5EF4-FFF2-40B4-BE49-F238E27FC236}">
                <a16:creationId xmlns:a16="http://schemas.microsoft.com/office/drawing/2014/main" id="{3E7EE465-46F0-448C-86D7-D3C236B697B6}"/>
              </a:ext>
            </a:extLst>
          </p:cNvPr>
          <p:cNvPicPr>
            <a:picLocks noChangeAspect="1"/>
          </p:cNvPicPr>
          <p:nvPr/>
        </p:nvPicPr>
        <p:blipFill>
          <a:blip r:embed="rId3"/>
          <a:stretch>
            <a:fillRect/>
          </a:stretch>
        </p:blipFill>
        <p:spPr>
          <a:xfrm>
            <a:off x="5828463" y="2726176"/>
            <a:ext cx="4551593" cy="2060440"/>
          </a:xfrm>
          <a:prstGeom prst="rect">
            <a:avLst/>
          </a:prstGeom>
        </p:spPr>
      </p:pic>
      <p:sp>
        <p:nvSpPr>
          <p:cNvPr id="6" name="TextBox 5">
            <a:extLst>
              <a:ext uri="{FF2B5EF4-FFF2-40B4-BE49-F238E27FC236}">
                <a16:creationId xmlns:a16="http://schemas.microsoft.com/office/drawing/2014/main" id="{3226D8B5-007C-40E7-99D2-61F5108AE13E}"/>
              </a:ext>
            </a:extLst>
          </p:cNvPr>
          <p:cNvSpPr txBox="1"/>
          <p:nvPr/>
        </p:nvSpPr>
        <p:spPr>
          <a:xfrm>
            <a:off x="2621604" y="4587111"/>
            <a:ext cx="1118681" cy="261610"/>
          </a:xfrm>
          <a:prstGeom prst="rect">
            <a:avLst/>
          </a:prstGeom>
          <a:noFill/>
        </p:spPr>
        <p:txBody>
          <a:bodyPr wrap="square" rtlCol="0">
            <a:spAutoFit/>
          </a:bodyPr>
          <a:lstStyle/>
          <a:p>
            <a:r>
              <a:rPr lang="en-IN" sz="1100" dirty="0"/>
              <a:t>Image1</a:t>
            </a:r>
          </a:p>
        </p:txBody>
      </p:sp>
      <p:sp>
        <p:nvSpPr>
          <p:cNvPr id="9" name="TextBox 8">
            <a:extLst>
              <a:ext uri="{FF2B5EF4-FFF2-40B4-BE49-F238E27FC236}">
                <a16:creationId xmlns:a16="http://schemas.microsoft.com/office/drawing/2014/main" id="{232CF033-0AB6-491C-9932-6C46909EB890}"/>
              </a:ext>
            </a:extLst>
          </p:cNvPr>
          <p:cNvSpPr txBox="1"/>
          <p:nvPr/>
        </p:nvSpPr>
        <p:spPr>
          <a:xfrm>
            <a:off x="7333036" y="4604222"/>
            <a:ext cx="1118681" cy="261610"/>
          </a:xfrm>
          <a:prstGeom prst="rect">
            <a:avLst/>
          </a:prstGeom>
          <a:noFill/>
        </p:spPr>
        <p:txBody>
          <a:bodyPr wrap="square" rtlCol="0">
            <a:spAutoFit/>
          </a:bodyPr>
          <a:lstStyle/>
          <a:p>
            <a:r>
              <a:rPr lang="en-IN" sz="1100" dirty="0"/>
              <a:t>Image 2</a:t>
            </a:r>
          </a:p>
        </p:txBody>
      </p:sp>
      <p:pic>
        <p:nvPicPr>
          <p:cNvPr id="10" name="Picture 9">
            <a:extLst>
              <a:ext uri="{FF2B5EF4-FFF2-40B4-BE49-F238E27FC236}">
                <a16:creationId xmlns:a16="http://schemas.microsoft.com/office/drawing/2014/main" id="{F7C39253-41A9-46EC-A336-767A1D2F08E7}"/>
              </a:ext>
            </a:extLst>
          </p:cNvPr>
          <p:cNvPicPr>
            <a:picLocks noChangeAspect="1"/>
          </p:cNvPicPr>
          <p:nvPr/>
        </p:nvPicPr>
        <p:blipFill>
          <a:blip r:embed="rId4"/>
          <a:stretch>
            <a:fillRect/>
          </a:stretch>
        </p:blipFill>
        <p:spPr>
          <a:xfrm>
            <a:off x="4435506" y="5000649"/>
            <a:ext cx="4280171" cy="1476275"/>
          </a:xfrm>
          <a:prstGeom prst="rect">
            <a:avLst/>
          </a:prstGeom>
        </p:spPr>
      </p:pic>
      <p:sp>
        <p:nvSpPr>
          <p:cNvPr id="12" name="TextBox 11">
            <a:extLst>
              <a:ext uri="{FF2B5EF4-FFF2-40B4-BE49-F238E27FC236}">
                <a16:creationId xmlns:a16="http://schemas.microsoft.com/office/drawing/2014/main" id="{2BD09EB1-CA72-4C93-8FB4-401506022998}"/>
              </a:ext>
            </a:extLst>
          </p:cNvPr>
          <p:cNvSpPr txBox="1"/>
          <p:nvPr/>
        </p:nvSpPr>
        <p:spPr>
          <a:xfrm>
            <a:off x="6214355" y="6533857"/>
            <a:ext cx="1118681" cy="261610"/>
          </a:xfrm>
          <a:prstGeom prst="rect">
            <a:avLst/>
          </a:prstGeom>
          <a:noFill/>
        </p:spPr>
        <p:txBody>
          <a:bodyPr wrap="square" rtlCol="0">
            <a:spAutoFit/>
          </a:bodyPr>
          <a:lstStyle/>
          <a:p>
            <a:r>
              <a:rPr lang="en-IN" sz="1100" dirty="0"/>
              <a:t>Image 3</a:t>
            </a:r>
          </a:p>
        </p:txBody>
      </p:sp>
    </p:spTree>
    <p:extLst>
      <p:ext uri="{BB962C8B-B14F-4D97-AF65-F5344CB8AC3E}">
        <p14:creationId xmlns:p14="http://schemas.microsoft.com/office/powerpoint/2010/main" val="2596232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3D1E-DA98-4D8D-80A1-F05BF743F596}"/>
              </a:ext>
            </a:extLst>
          </p:cNvPr>
          <p:cNvSpPr>
            <a:spLocks noGrp="1"/>
          </p:cNvSpPr>
          <p:nvPr>
            <p:ph type="title"/>
          </p:nvPr>
        </p:nvSpPr>
        <p:spPr>
          <a:xfrm>
            <a:off x="1293779" y="685800"/>
            <a:ext cx="9679021" cy="598251"/>
          </a:xfrm>
        </p:spPr>
        <p:txBody>
          <a:bodyPr>
            <a:normAutofit fontScale="90000"/>
          </a:bodyPr>
          <a:lstStyle/>
          <a:p>
            <a:r>
              <a:rPr lang="en-IN" dirty="0"/>
              <a:t>Edge Detection using dot product</a:t>
            </a:r>
          </a:p>
        </p:txBody>
      </p:sp>
      <p:sp>
        <p:nvSpPr>
          <p:cNvPr id="3" name="Content Placeholder 2">
            <a:extLst>
              <a:ext uri="{FF2B5EF4-FFF2-40B4-BE49-F238E27FC236}">
                <a16:creationId xmlns:a16="http://schemas.microsoft.com/office/drawing/2014/main" id="{236E656C-C6BD-4B86-B0E3-3794D894DC98}"/>
              </a:ext>
            </a:extLst>
          </p:cNvPr>
          <p:cNvSpPr>
            <a:spLocks noGrp="1"/>
          </p:cNvSpPr>
          <p:nvPr>
            <p:ph idx="1"/>
          </p:nvPr>
        </p:nvSpPr>
        <p:spPr>
          <a:xfrm>
            <a:off x="1420238" y="1420239"/>
            <a:ext cx="9552562" cy="1099225"/>
          </a:xfrm>
        </p:spPr>
        <p:txBody>
          <a:bodyPr>
            <a:normAutofit lnSpcReduction="10000"/>
          </a:bodyPr>
          <a:lstStyle/>
          <a:p>
            <a:r>
              <a:rPr lang="en-IN" dirty="0"/>
              <a:t>When taking dot product of filter with image, if that specific feature exists, a large value is obtained.</a:t>
            </a:r>
          </a:p>
          <a:p>
            <a:r>
              <a:rPr lang="en-IN" dirty="0"/>
              <a:t>When no detection happens value is low or 0.</a:t>
            </a:r>
          </a:p>
        </p:txBody>
      </p:sp>
      <p:pic>
        <p:nvPicPr>
          <p:cNvPr id="4" name="Picture 3">
            <a:extLst>
              <a:ext uri="{FF2B5EF4-FFF2-40B4-BE49-F238E27FC236}">
                <a16:creationId xmlns:a16="http://schemas.microsoft.com/office/drawing/2014/main" id="{9F254CA2-D460-43C1-A7B8-196D54AB2622}"/>
              </a:ext>
            </a:extLst>
          </p:cNvPr>
          <p:cNvPicPr>
            <a:picLocks noChangeAspect="1"/>
          </p:cNvPicPr>
          <p:nvPr/>
        </p:nvPicPr>
        <p:blipFill>
          <a:blip r:embed="rId2"/>
          <a:stretch>
            <a:fillRect/>
          </a:stretch>
        </p:blipFill>
        <p:spPr>
          <a:xfrm>
            <a:off x="871233" y="2557362"/>
            <a:ext cx="10877550" cy="3562350"/>
          </a:xfrm>
          <a:prstGeom prst="rect">
            <a:avLst/>
          </a:prstGeom>
        </p:spPr>
      </p:pic>
    </p:spTree>
    <p:extLst>
      <p:ext uri="{BB962C8B-B14F-4D97-AF65-F5344CB8AC3E}">
        <p14:creationId xmlns:p14="http://schemas.microsoft.com/office/powerpoint/2010/main" val="3912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9550-D56D-444F-B37D-C4C94C735C4D}"/>
              </a:ext>
            </a:extLst>
          </p:cNvPr>
          <p:cNvSpPr>
            <a:spLocks noGrp="1"/>
          </p:cNvSpPr>
          <p:nvPr>
            <p:ph type="title"/>
          </p:nvPr>
        </p:nvSpPr>
        <p:spPr>
          <a:xfrm>
            <a:off x="1371600" y="685800"/>
            <a:ext cx="9601200" cy="802532"/>
          </a:xfrm>
        </p:spPr>
        <p:txBody>
          <a:bodyPr/>
          <a:lstStyle/>
          <a:p>
            <a:r>
              <a:rPr lang="en-IN" dirty="0"/>
              <a:t>What does a CNN look like?</a:t>
            </a:r>
          </a:p>
        </p:txBody>
      </p:sp>
      <p:sp>
        <p:nvSpPr>
          <p:cNvPr id="3" name="Content Placeholder 2">
            <a:extLst>
              <a:ext uri="{FF2B5EF4-FFF2-40B4-BE49-F238E27FC236}">
                <a16:creationId xmlns:a16="http://schemas.microsoft.com/office/drawing/2014/main" id="{1FFD01EA-FFD4-489A-B7F2-0BBF544E8242}"/>
              </a:ext>
            </a:extLst>
          </p:cNvPr>
          <p:cNvSpPr>
            <a:spLocks noGrp="1"/>
          </p:cNvSpPr>
          <p:nvPr>
            <p:ph idx="1"/>
          </p:nvPr>
        </p:nvSpPr>
        <p:spPr>
          <a:xfrm>
            <a:off x="1371600" y="1322962"/>
            <a:ext cx="9601200" cy="535021"/>
          </a:xfrm>
        </p:spPr>
        <p:txBody>
          <a:bodyPr/>
          <a:lstStyle/>
          <a:p>
            <a:r>
              <a:rPr lang="en-IN" dirty="0"/>
              <a:t>It consists of Conv Layers, pooling layers and fully connected Layers</a:t>
            </a:r>
          </a:p>
        </p:txBody>
      </p:sp>
      <p:pic>
        <p:nvPicPr>
          <p:cNvPr id="4" name="Picture 3">
            <a:extLst>
              <a:ext uri="{FF2B5EF4-FFF2-40B4-BE49-F238E27FC236}">
                <a16:creationId xmlns:a16="http://schemas.microsoft.com/office/drawing/2014/main" id="{5163D1C9-07C4-4BBC-8C40-891FCBA55D7C}"/>
              </a:ext>
            </a:extLst>
          </p:cNvPr>
          <p:cNvPicPr>
            <a:picLocks noChangeAspect="1"/>
          </p:cNvPicPr>
          <p:nvPr/>
        </p:nvPicPr>
        <p:blipFill>
          <a:blip r:embed="rId2"/>
          <a:stretch>
            <a:fillRect/>
          </a:stretch>
        </p:blipFill>
        <p:spPr>
          <a:xfrm>
            <a:off x="1371600" y="2199259"/>
            <a:ext cx="8657617" cy="1905814"/>
          </a:xfrm>
          <a:prstGeom prst="rect">
            <a:avLst/>
          </a:prstGeom>
        </p:spPr>
      </p:pic>
      <p:pic>
        <p:nvPicPr>
          <p:cNvPr id="5" name="Picture 4">
            <a:extLst>
              <a:ext uri="{FF2B5EF4-FFF2-40B4-BE49-F238E27FC236}">
                <a16:creationId xmlns:a16="http://schemas.microsoft.com/office/drawing/2014/main" id="{687227D7-C0DF-4968-8E65-BFC2DD056149}"/>
              </a:ext>
            </a:extLst>
          </p:cNvPr>
          <p:cNvPicPr>
            <a:picLocks noChangeAspect="1"/>
          </p:cNvPicPr>
          <p:nvPr/>
        </p:nvPicPr>
        <p:blipFill>
          <a:blip r:embed="rId3"/>
          <a:stretch>
            <a:fillRect/>
          </a:stretch>
        </p:blipFill>
        <p:spPr>
          <a:xfrm>
            <a:off x="1338262" y="4178838"/>
            <a:ext cx="9515475" cy="2419350"/>
          </a:xfrm>
          <a:prstGeom prst="rect">
            <a:avLst/>
          </a:prstGeom>
        </p:spPr>
      </p:pic>
    </p:spTree>
    <p:extLst>
      <p:ext uri="{BB962C8B-B14F-4D97-AF65-F5344CB8AC3E}">
        <p14:creationId xmlns:p14="http://schemas.microsoft.com/office/powerpoint/2010/main" val="53453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34C1-2AB4-4E89-8CDF-29E071E14AD0}"/>
              </a:ext>
            </a:extLst>
          </p:cNvPr>
          <p:cNvSpPr>
            <a:spLocks noGrp="1"/>
          </p:cNvSpPr>
          <p:nvPr>
            <p:ph type="title"/>
          </p:nvPr>
        </p:nvSpPr>
        <p:spPr>
          <a:xfrm>
            <a:off x="1439694" y="685800"/>
            <a:ext cx="9533106" cy="549613"/>
          </a:xfrm>
        </p:spPr>
        <p:txBody>
          <a:bodyPr>
            <a:normAutofit fontScale="90000"/>
          </a:bodyPr>
          <a:lstStyle/>
          <a:p>
            <a:r>
              <a:rPr lang="en-IN" dirty="0"/>
              <a:t>Why we need </a:t>
            </a:r>
            <a:r>
              <a:rPr lang="en-IN" dirty="0" err="1"/>
              <a:t>ReLU</a:t>
            </a:r>
            <a:r>
              <a:rPr lang="en-IN" dirty="0"/>
              <a:t> after convolving ?</a:t>
            </a:r>
          </a:p>
        </p:txBody>
      </p:sp>
      <p:sp>
        <p:nvSpPr>
          <p:cNvPr id="3" name="Content Placeholder 2">
            <a:extLst>
              <a:ext uri="{FF2B5EF4-FFF2-40B4-BE49-F238E27FC236}">
                <a16:creationId xmlns:a16="http://schemas.microsoft.com/office/drawing/2014/main" id="{85D57833-14CC-4D72-AA68-81FA4DEE72A3}"/>
              </a:ext>
            </a:extLst>
          </p:cNvPr>
          <p:cNvSpPr>
            <a:spLocks noGrp="1"/>
          </p:cNvSpPr>
          <p:nvPr>
            <p:ph idx="1"/>
          </p:nvPr>
        </p:nvSpPr>
        <p:spPr>
          <a:xfrm>
            <a:off x="1439694" y="1352145"/>
            <a:ext cx="9601200" cy="972766"/>
          </a:xfrm>
        </p:spPr>
        <p:txBody>
          <a:bodyPr>
            <a:normAutofit fontScale="70000" lnSpcReduction="20000"/>
          </a:bodyPr>
          <a:lstStyle/>
          <a:p>
            <a:r>
              <a:rPr lang="en-IN" dirty="0" err="1"/>
              <a:t>ReLU</a:t>
            </a:r>
            <a:r>
              <a:rPr lang="en-IN" dirty="0"/>
              <a:t> removes negative values from a map/filter and only positive ones are retained.</a:t>
            </a:r>
          </a:p>
          <a:p>
            <a:r>
              <a:rPr lang="en-IN" dirty="0"/>
              <a:t>It removes some unnecessary noise which is not useful in capturing features.</a:t>
            </a:r>
          </a:p>
          <a:p>
            <a:r>
              <a:rPr lang="en-IN" dirty="0"/>
              <a:t>Below Image is an example of how it transforms the image.</a:t>
            </a:r>
          </a:p>
        </p:txBody>
      </p:sp>
      <p:pic>
        <p:nvPicPr>
          <p:cNvPr id="5" name="Picture 4">
            <a:extLst>
              <a:ext uri="{FF2B5EF4-FFF2-40B4-BE49-F238E27FC236}">
                <a16:creationId xmlns:a16="http://schemas.microsoft.com/office/drawing/2014/main" id="{5FAD5BBF-C5F8-4C9A-BBA1-A813038AEA06}"/>
              </a:ext>
            </a:extLst>
          </p:cNvPr>
          <p:cNvPicPr>
            <a:picLocks noChangeAspect="1"/>
          </p:cNvPicPr>
          <p:nvPr/>
        </p:nvPicPr>
        <p:blipFill>
          <a:blip r:embed="rId2"/>
          <a:stretch>
            <a:fillRect/>
          </a:stretch>
        </p:blipFill>
        <p:spPr>
          <a:xfrm>
            <a:off x="1287294" y="2410243"/>
            <a:ext cx="9166698" cy="3908784"/>
          </a:xfrm>
          <a:prstGeom prst="rect">
            <a:avLst/>
          </a:prstGeom>
        </p:spPr>
      </p:pic>
      <p:sp>
        <p:nvSpPr>
          <p:cNvPr id="6" name="TextBox 5">
            <a:extLst>
              <a:ext uri="{FF2B5EF4-FFF2-40B4-BE49-F238E27FC236}">
                <a16:creationId xmlns:a16="http://schemas.microsoft.com/office/drawing/2014/main" id="{EAF4FAA4-FA57-4877-81BE-FE0B10C58335}"/>
              </a:ext>
            </a:extLst>
          </p:cNvPr>
          <p:cNvSpPr txBox="1"/>
          <p:nvPr/>
        </p:nvSpPr>
        <p:spPr>
          <a:xfrm>
            <a:off x="3048000" y="6319027"/>
            <a:ext cx="6096000" cy="246221"/>
          </a:xfrm>
          <a:prstGeom prst="rect">
            <a:avLst/>
          </a:prstGeom>
          <a:noFill/>
        </p:spPr>
        <p:txBody>
          <a:bodyPr wrap="square">
            <a:spAutoFit/>
          </a:bodyPr>
          <a:lstStyle/>
          <a:p>
            <a:r>
              <a:rPr lang="en-IN" sz="1000" dirty="0"/>
              <a:t>Source: Deep Learning A-Z Kirill Eremenko-Udemy</a:t>
            </a:r>
          </a:p>
        </p:txBody>
      </p:sp>
    </p:spTree>
    <p:extLst>
      <p:ext uri="{BB962C8B-B14F-4D97-AF65-F5344CB8AC3E}">
        <p14:creationId xmlns:p14="http://schemas.microsoft.com/office/powerpoint/2010/main" val="355705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04AE-36D0-49A0-8E07-C0059819FEEC}"/>
              </a:ext>
            </a:extLst>
          </p:cNvPr>
          <p:cNvSpPr>
            <a:spLocks noGrp="1"/>
          </p:cNvSpPr>
          <p:nvPr>
            <p:ph type="title"/>
          </p:nvPr>
        </p:nvSpPr>
        <p:spPr>
          <a:xfrm>
            <a:off x="1454727" y="131618"/>
            <a:ext cx="9601200" cy="579582"/>
          </a:xfrm>
        </p:spPr>
        <p:txBody>
          <a:bodyPr>
            <a:normAutofit fontScale="90000"/>
          </a:bodyPr>
          <a:lstStyle/>
          <a:p>
            <a:r>
              <a:rPr lang="en-IN" dirty="0"/>
              <a:t>Convolution followed by </a:t>
            </a:r>
            <a:r>
              <a:rPr lang="en-IN" dirty="0" err="1"/>
              <a:t>ReLU</a:t>
            </a:r>
            <a:endParaRPr lang="en-IN" dirty="0"/>
          </a:p>
        </p:txBody>
      </p:sp>
      <p:pic>
        <p:nvPicPr>
          <p:cNvPr id="4" name="Picture 3">
            <a:extLst>
              <a:ext uri="{FF2B5EF4-FFF2-40B4-BE49-F238E27FC236}">
                <a16:creationId xmlns:a16="http://schemas.microsoft.com/office/drawing/2014/main" id="{252D96EB-97C9-4E9C-9C85-37FD957DFB40}"/>
              </a:ext>
            </a:extLst>
          </p:cNvPr>
          <p:cNvPicPr>
            <a:picLocks noChangeAspect="1"/>
          </p:cNvPicPr>
          <p:nvPr/>
        </p:nvPicPr>
        <p:blipFill>
          <a:blip r:embed="rId2"/>
          <a:stretch>
            <a:fillRect/>
          </a:stretch>
        </p:blipFill>
        <p:spPr>
          <a:xfrm>
            <a:off x="1599767" y="868025"/>
            <a:ext cx="5373320" cy="2235200"/>
          </a:xfrm>
          <a:prstGeom prst="rect">
            <a:avLst/>
          </a:prstGeom>
        </p:spPr>
      </p:pic>
      <p:sp>
        <p:nvSpPr>
          <p:cNvPr id="5" name="TextBox 4">
            <a:extLst>
              <a:ext uri="{FF2B5EF4-FFF2-40B4-BE49-F238E27FC236}">
                <a16:creationId xmlns:a16="http://schemas.microsoft.com/office/drawing/2014/main" id="{F595D407-2750-4E1E-8267-88832CDAB79D}"/>
              </a:ext>
            </a:extLst>
          </p:cNvPr>
          <p:cNvSpPr txBox="1"/>
          <p:nvPr/>
        </p:nvSpPr>
        <p:spPr>
          <a:xfrm>
            <a:off x="7546109" y="868025"/>
            <a:ext cx="3990109" cy="2862322"/>
          </a:xfrm>
          <a:prstGeom prst="rect">
            <a:avLst/>
          </a:prstGeom>
          <a:noFill/>
        </p:spPr>
        <p:txBody>
          <a:bodyPr wrap="square" rtlCol="0">
            <a:spAutoFit/>
          </a:bodyPr>
          <a:lstStyle/>
          <a:p>
            <a:pPr marL="285750" indent="-285750">
              <a:buFont typeface="Arial" panose="020B0604020202020204" pitchFamily="34" charset="0"/>
              <a:buChar char="•"/>
            </a:pPr>
            <a:r>
              <a:rPr lang="en-IN" dirty="0" err="1"/>
              <a:t>ReLU</a:t>
            </a:r>
            <a:r>
              <a:rPr lang="en-IN" dirty="0"/>
              <a:t> introduces non linearity in the image.</a:t>
            </a:r>
          </a:p>
          <a:p>
            <a:pPr marL="285750" indent="-285750">
              <a:buFont typeface="Arial" panose="020B0604020202020204" pitchFamily="34" charset="0"/>
              <a:buChar char="•"/>
            </a:pPr>
            <a:r>
              <a:rPr lang="en-IN" dirty="0"/>
              <a:t>NN’s need non linearity to represent all kinds of relationships.</a:t>
            </a:r>
          </a:p>
          <a:p>
            <a:pPr marL="285750" indent="-285750">
              <a:buFont typeface="Arial" panose="020B0604020202020204" pitchFamily="34" charset="0"/>
              <a:buChar char="•"/>
            </a:pPr>
            <a:r>
              <a:rPr lang="en-US" b="0" i="0" dirty="0">
                <a:effectLst/>
                <a:latin typeface="Roboto"/>
              </a:rPr>
              <a:t>When you look at any image, you'll find it contains a lot of non-linear features (e.g. the transition between pixels, the borders, the colors, etc.).</a:t>
            </a:r>
            <a:endParaRPr lang="en-IN" b="0" i="0" dirty="0">
              <a:effectLst/>
              <a:latin typeface="Roboto"/>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65A285DB-B790-4947-BF8B-0640C4735388}"/>
              </a:ext>
            </a:extLst>
          </p:cNvPr>
          <p:cNvPicPr>
            <a:picLocks noChangeAspect="1"/>
          </p:cNvPicPr>
          <p:nvPr/>
        </p:nvPicPr>
        <p:blipFill>
          <a:blip r:embed="rId3"/>
          <a:stretch>
            <a:fillRect/>
          </a:stretch>
        </p:blipFill>
        <p:spPr>
          <a:xfrm>
            <a:off x="1599767" y="3859850"/>
            <a:ext cx="3600305" cy="2310234"/>
          </a:xfrm>
          <a:prstGeom prst="rect">
            <a:avLst/>
          </a:prstGeom>
        </p:spPr>
      </p:pic>
      <p:pic>
        <p:nvPicPr>
          <p:cNvPr id="7" name="Picture 6">
            <a:extLst>
              <a:ext uri="{FF2B5EF4-FFF2-40B4-BE49-F238E27FC236}">
                <a16:creationId xmlns:a16="http://schemas.microsoft.com/office/drawing/2014/main" id="{655E1748-5F11-40E5-8A74-168D0DE72B61}"/>
              </a:ext>
            </a:extLst>
          </p:cNvPr>
          <p:cNvPicPr>
            <a:picLocks noChangeAspect="1"/>
          </p:cNvPicPr>
          <p:nvPr/>
        </p:nvPicPr>
        <p:blipFill>
          <a:blip r:embed="rId4"/>
          <a:stretch>
            <a:fillRect/>
          </a:stretch>
        </p:blipFill>
        <p:spPr>
          <a:xfrm>
            <a:off x="6890331" y="3763757"/>
            <a:ext cx="3834212" cy="2310234"/>
          </a:xfrm>
          <a:prstGeom prst="rect">
            <a:avLst/>
          </a:prstGeom>
        </p:spPr>
      </p:pic>
      <p:sp>
        <p:nvSpPr>
          <p:cNvPr id="8" name="TextBox 7">
            <a:extLst>
              <a:ext uri="{FF2B5EF4-FFF2-40B4-BE49-F238E27FC236}">
                <a16:creationId xmlns:a16="http://schemas.microsoft.com/office/drawing/2014/main" id="{A80A2C62-DAE9-44F2-B463-D2637D5C24BF}"/>
              </a:ext>
            </a:extLst>
          </p:cNvPr>
          <p:cNvSpPr txBox="1"/>
          <p:nvPr/>
        </p:nvSpPr>
        <p:spPr>
          <a:xfrm>
            <a:off x="1599767" y="6326909"/>
            <a:ext cx="3600305" cy="369332"/>
          </a:xfrm>
          <a:prstGeom prst="rect">
            <a:avLst/>
          </a:prstGeom>
          <a:noFill/>
        </p:spPr>
        <p:txBody>
          <a:bodyPr wrap="square" rtlCol="0">
            <a:spAutoFit/>
          </a:bodyPr>
          <a:lstStyle/>
          <a:p>
            <a:r>
              <a:rPr lang="en-IN" dirty="0"/>
              <a:t>Original image</a:t>
            </a:r>
          </a:p>
        </p:txBody>
      </p:sp>
      <p:sp>
        <p:nvSpPr>
          <p:cNvPr id="10" name="TextBox 9">
            <a:extLst>
              <a:ext uri="{FF2B5EF4-FFF2-40B4-BE49-F238E27FC236}">
                <a16:creationId xmlns:a16="http://schemas.microsoft.com/office/drawing/2014/main" id="{A13A52D8-4073-43CC-B0A1-6E14710AE4C5}"/>
              </a:ext>
            </a:extLst>
          </p:cNvPr>
          <p:cNvSpPr txBox="1"/>
          <p:nvPr/>
        </p:nvSpPr>
        <p:spPr>
          <a:xfrm>
            <a:off x="6693621" y="6196712"/>
            <a:ext cx="4907252" cy="646331"/>
          </a:xfrm>
          <a:prstGeom prst="rect">
            <a:avLst/>
          </a:prstGeom>
          <a:noFill/>
        </p:spPr>
        <p:txBody>
          <a:bodyPr wrap="square" rtlCol="0">
            <a:spAutoFit/>
          </a:bodyPr>
          <a:lstStyle/>
          <a:p>
            <a:r>
              <a:rPr lang="en-IN" dirty="0"/>
              <a:t>Convoluted image followed by </a:t>
            </a:r>
            <a:r>
              <a:rPr lang="en-IN" dirty="0" err="1"/>
              <a:t>ReLU</a:t>
            </a:r>
            <a:r>
              <a:rPr lang="en-IN" dirty="0"/>
              <a:t>. Has a lot more in between grey scale values for pixels</a:t>
            </a:r>
          </a:p>
        </p:txBody>
      </p:sp>
      <p:sp>
        <p:nvSpPr>
          <p:cNvPr id="11" name="TextBox 10">
            <a:extLst>
              <a:ext uri="{FF2B5EF4-FFF2-40B4-BE49-F238E27FC236}">
                <a16:creationId xmlns:a16="http://schemas.microsoft.com/office/drawing/2014/main" id="{C361DC7A-1911-444D-83EB-E42F906AB0A3}"/>
              </a:ext>
            </a:extLst>
          </p:cNvPr>
          <p:cNvSpPr txBox="1"/>
          <p:nvPr/>
        </p:nvSpPr>
        <p:spPr>
          <a:xfrm>
            <a:off x="3048000" y="3394425"/>
            <a:ext cx="6096000" cy="369332"/>
          </a:xfrm>
          <a:prstGeom prst="rect">
            <a:avLst/>
          </a:prstGeom>
          <a:noFill/>
        </p:spPr>
        <p:txBody>
          <a:bodyPr wrap="square">
            <a:spAutoFit/>
          </a:bodyPr>
          <a:lstStyle/>
          <a:p>
            <a:r>
              <a:rPr lang="en-IN" dirty="0"/>
              <a:t>Source: Deep Learning A-Z Kirill Eremenko-Udemy</a:t>
            </a:r>
          </a:p>
        </p:txBody>
      </p:sp>
    </p:spTree>
    <p:extLst>
      <p:ext uri="{BB962C8B-B14F-4D97-AF65-F5344CB8AC3E}">
        <p14:creationId xmlns:p14="http://schemas.microsoft.com/office/powerpoint/2010/main" val="138308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3ADC-B864-4DC6-918E-A9211184D815}"/>
              </a:ext>
            </a:extLst>
          </p:cNvPr>
          <p:cNvSpPr>
            <a:spLocks noGrp="1"/>
          </p:cNvSpPr>
          <p:nvPr>
            <p:ph type="title"/>
          </p:nvPr>
        </p:nvSpPr>
        <p:spPr>
          <a:xfrm>
            <a:off x="1295400" y="168564"/>
            <a:ext cx="9601200" cy="422564"/>
          </a:xfrm>
        </p:spPr>
        <p:txBody>
          <a:bodyPr>
            <a:normAutofit fontScale="90000"/>
          </a:bodyPr>
          <a:lstStyle/>
          <a:p>
            <a:r>
              <a:rPr lang="en-IN" dirty="0"/>
              <a:t>What is Max Pooling?</a:t>
            </a:r>
          </a:p>
        </p:txBody>
      </p:sp>
      <p:sp>
        <p:nvSpPr>
          <p:cNvPr id="3" name="Content Placeholder 2">
            <a:extLst>
              <a:ext uri="{FF2B5EF4-FFF2-40B4-BE49-F238E27FC236}">
                <a16:creationId xmlns:a16="http://schemas.microsoft.com/office/drawing/2014/main" id="{5C3DAC91-8368-4A6D-AB65-00DF01F013AC}"/>
              </a:ext>
            </a:extLst>
          </p:cNvPr>
          <p:cNvSpPr>
            <a:spLocks noGrp="1"/>
          </p:cNvSpPr>
          <p:nvPr>
            <p:ph idx="1"/>
          </p:nvPr>
        </p:nvSpPr>
        <p:spPr>
          <a:xfrm>
            <a:off x="1362363" y="835890"/>
            <a:ext cx="3329710" cy="5611091"/>
          </a:xfrm>
        </p:spPr>
        <p:txBody>
          <a:bodyPr>
            <a:normAutofit/>
          </a:bodyPr>
          <a:lstStyle/>
          <a:p>
            <a:pPr algn="l"/>
            <a:r>
              <a:rPr lang="en-US" b="0" i="0" dirty="0">
                <a:effectLst/>
                <a:latin typeface="Roboto"/>
              </a:rPr>
              <a:t>In the example, the same cheetah image is presented in different ways. It is normal in its first version, rotated in the second, and horizontally squashed in the third.</a:t>
            </a:r>
            <a:br>
              <a:rPr lang="en-US" b="0" i="0" dirty="0">
                <a:effectLst/>
                <a:latin typeface="Roboto"/>
              </a:rPr>
            </a:br>
            <a:endParaRPr lang="en-US" b="0" i="0" dirty="0">
              <a:effectLst/>
              <a:latin typeface="Roboto"/>
            </a:endParaRPr>
          </a:p>
          <a:p>
            <a:pPr algn="l"/>
            <a:r>
              <a:rPr lang="en-US" b="0" i="0" dirty="0">
                <a:effectLst/>
                <a:latin typeface="Roboto"/>
              </a:rPr>
              <a:t>The purpose of max pooling is enabling the convolutional neural network to detect the cheetah when presented with the image in any manner.</a:t>
            </a:r>
          </a:p>
          <a:p>
            <a:endParaRPr lang="en-IN" dirty="0"/>
          </a:p>
        </p:txBody>
      </p:sp>
      <p:pic>
        <p:nvPicPr>
          <p:cNvPr id="4" name="Picture 3">
            <a:extLst>
              <a:ext uri="{FF2B5EF4-FFF2-40B4-BE49-F238E27FC236}">
                <a16:creationId xmlns:a16="http://schemas.microsoft.com/office/drawing/2014/main" id="{C0676A39-2328-4D6A-8991-A2EF010B883B}"/>
              </a:ext>
            </a:extLst>
          </p:cNvPr>
          <p:cNvPicPr>
            <a:picLocks noChangeAspect="1"/>
          </p:cNvPicPr>
          <p:nvPr/>
        </p:nvPicPr>
        <p:blipFill>
          <a:blip r:embed="rId2"/>
          <a:stretch>
            <a:fillRect/>
          </a:stretch>
        </p:blipFill>
        <p:spPr>
          <a:xfrm>
            <a:off x="4913746" y="1076035"/>
            <a:ext cx="6982691" cy="3228109"/>
          </a:xfrm>
          <a:prstGeom prst="rect">
            <a:avLst/>
          </a:prstGeom>
        </p:spPr>
      </p:pic>
      <p:sp>
        <p:nvSpPr>
          <p:cNvPr id="5" name="TextBox 4">
            <a:extLst>
              <a:ext uri="{FF2B5EF4-FFF2-40B4-BE49-F238E27FC236}">
                <a16:creationId xmlns:a16="http://schemas.microsoft.com/office/drawing/2014/main" id="{09679894-B386-4C62-A208-0017B9B62BBB}"/>
              </a:ext>
            </a:extLst>
          </p:cNvPr>
          <p:cNvSpPr txBox="1"/>
          <p:nvPr/>
        </p:nvSpPr>
        <p:spPr>
          <a:xfrm>
            <a:off x="3833091" y="6566325"/>
            <a:ext cx="6345382" cy="246221"/>
          </a:xfrm>
          <a:prstGeom prst="rect">
            <a:avLst/>
          </a:prstGeom>
          <a:noFill/>
        </p:spPr>
        <p:txBody>
          <a:bodyPr wrap="square" rtlCol="0">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94389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1561</TotalTime>
  <Words>1816</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Franklin Gothic Book</vt:lpstr>
      <vt:lpstr>Gotham SSm A</vt:lpstr>
      <vt:lpstr>medium-content-serif-font</vt:lpstr>
      <vt:lpstr>Roboto</vt:lpstr>
      <vt:lpstr>Tw Cen MT</vt:lpstr>
      <vt:lpstr>Tw Cen MT Condensed</vt:lpstr>
      <vt:lpstr>Wingdings 3</vt:lpstr>
      <vt:lpstr>Integral</vt:lpstr>
      <vt:lpstr>CNN | RNN | LSTM</vt:lpstr>
      <vt:lpstr>Why do we need other Neural Networks?</vt:lpstr>
      <vt:lpstr>Introducing CNN</vt:lpstr>
      <vt:lpstr>Convolution Layer</vt:lpstr>
      <vt:lpstr>Edge Detection using dot product</vt:lpstr>
      <vt:lpstr>What does a CNN look like?</vt:lpstr>
      <vt:lpstr>Why we need ReLU after convolving ?</vt:lpstr>
      <vt:lpstr>Convolution followed by ReLU</vt:lpstr>
      <vt:lpstr>What is Max Pooling?</vt:lpstr>
      <vt:lpstr>Why is pooling needed?</vt:lpstr>
      <vt:lpstr>Types of Pooling </vt:lpstr>
      <vt:lpstr>Flattening Layer of a CNN</vt:lpstr>
      <vt:lpstr>PowerPoint Presentation</vt:lpstr>
      <vt:lpstr>CNN Visualization layer wise</vt:lpstr>
      <vt:lpstr>Filter sizes and Strides</vt:lpstr>
      <vt:lpstr>Calculating output from a Convolution Layer</vt:lpstr>
      <vt:lpstr>RNN</vt:lpstr>
      <vt:lpstr>What is an RNN</vt:lpstr>
      <vt:lpstr> Unfolding an RNN</vt:lpstr>
      <vt:lpstr> </vt:lpstr>
      <vt:lpstr>WHY order matters ?</vt:lpstr>
      <vt:lpstr>Types of RNN</vt:lpstr>
      <vt:lpstr>One to Many</vt:lpstr>
      <vt:lpstr>Other RNNs</vt:lpstr>
      <vt:lpstr>Understanding an RNN representation</vt:lpstr>
      <vt:lpstr>Vanishing and Exploding Gradient Problem</vt:lpstr>
      <vt:lpstr>Enter LSTM</vt:lpstr>
      <vt:lpstr>LSTM gates</vt:lpstr>
      <vt:lpstr>Example – language translation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W8D2-Lecture</dc:title>
  <dc:creator>arunabh singh</dc:creator>
  <cp:lastModifiedBy>User</cp:lastModifiedBy>
  <cp:revision>60</cp:revision>
  <dcterms:created xsi:type="dcterms:W3CDTF">2020-10-30T17:35:42Z</dcterms:created>
  <dcterms:modified xsi:type="dcterms:W3CDTF">2021-09-07T16:28:56Z</dcterms:modified>
</cp:coreProperties>
</file>